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1" r:id="rId2"/>
    <p:sldId id="270" r:id="rId3"/>
    <p:sldId id="272" r:id="rId4"/>
    <p:sldId id="273" r:id="rId5"/>
    <p:sldId id="274" r:id="rId6"/>
    <p:sldId id="275" r:id="rId7"/>
    <p:sldId id="276" r:id="rId8"/>
    <p:sldId id="258" r:id="rId9"/>
    <p:sldId id="268" r:id="rId10"/>
    <p:sldId id="259" r:id="rId11"/>
    <p:sldId id="269" r:id="rId12"/>
    <p:sldId id="261" r:id="rId13"/>
    <p:sldId id="260" r:id="rId14"/>
    <p:sldId id="26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1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png>
</file>

<file path=ppt/media/image21.jpeg>
</file>

<file path=ppt/media/image22.png>
</file>

<file path=ppt/media/image23.jpg>
</file>

<file path=ppt/media/image24.jpeg>
</file>

<file path=ppt/media/image25.jpeg>
</file>

<file path=ppt/media/image26.png>
</file>

<file path=ppt/media/image27.jpeg>
</file>

<file path=ppt/media/image3.jpeg>
</file>

<file path=ppt/media/image4.jpe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fr-FR"/>
              <a:t>Modifiez le style du titre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endParaRPr lang="en-US" dirty="0"/>
          </a:p>
        </p:txBody>
      </p:sp>
      <p:sp>
        <p:nvSpPr>
          <p:cNvPr id="7" name="Date Placeholder 6"/>
          <p:cNvSpPr>
            <a:spLocks noGrp="1"/>
          </p:cNvSpPr>
          <p:nvPr>
            <p:ph type="dt" sz="half" idx="10"/>
          </p:nvPr>
        </p:nvSpPr>
        <p:spPr/>
        <p:txBody>
          <a:bodyPr/>
          <a:lstStyle/>
          <a:p>
            <a:fld id="{ECD19FB2-3AAB-4D03-B13A-2960828C78E3}" type="datetimeFigureOut">
              <a:rPr lang="en-US" dirty="0"/>
              <a:t>11/4/2016</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Date Placeholder 4"/>
          <p:cNvSpPr>
            <a:spLocks noGrp="1"/>
          </p:cNvSpPr>
          <p:nvPr>
            <p:ph type="dt" sz="half" idx="10"/>
          </p:nvPr>
        </p:nvSpPr>
        <p:spPr/>
        <p:txBody>
          <a:bodyPr/>
          <a:lstStyle/>
          <a:p>
            <a:fld id="{1B80C674-7DFC-42FE-B9CD-82963CDB1557}" type="datetimeFigureOut">
              <a:rPr lang="en-US" dirty="0"/>
              <a:t>11/4/2016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fr-FR"/>
              <a:t>Modifiez le style du titre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Date Placeholder 4"/>
          <p:cNvSpPr>
            <a:spLocks noGrp="1"/>
          </p:cNvSpPr>
          <p:nvPr>
            <p:ph type="dt" sz="half" idx="10"/>
          </p:nvPr>
        </p:nvSpPr>
        <p:spPr/>
        <p:txBody>
          <a:bodyPr/>
          <a:lstStyle/>
          <a:p>
            <a:fld id="{2076456F-F47D-4F25-8053-2A695DA0CA7D}" type="datetimeFigureOut">
              <a:rPr lang="en-US" dirty="0"/>
              <a:t>11/4/2016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fr-FR"/>
              <a:t>Modifiez le style du titre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Date Placeholder 4"/>
          <p:cNvSpPr>
            <a:spLocks noGrp="1"/>
          </p:cNvSpPr>
          <p:nvPr>
            <p:ph type="dt" sz="half" idx="10"/>
          </p:nvPr>
        </p:nvSpPr>
        <p:spPr/>
        <p:txBody>
          <a:bodyPr/>
          <a:lstStyle/>
          <a:p>
            <a:fld id="{5D6C7379-69CC-4837-9905-BEBA22830C8A}" type="datetimeFigureOut">
              <a:rPr lang="en-US" dirty="0"/>
              <a:t>11/4/2016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fr-FR"/>
              <a:t>Modifiez le style du titre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9EB8B7E-8AEE-4F10-BFEE-C999AD004D36}" type="datetimeFigureOut">
              <a:rPr lang="en-US" dirty="0"/>
              <a:t>11/4/2016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fr-FR"/>
              <a:t>Modifiez le style du titre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fr-FR"/>
              <a:t>Modifier les styles du texte du masque</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fr-FR"/>
              <a:t>Modifier les styles du texte du masque</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3" name="Date Placeholder 2"/>
          <p:cNvSpPr>
            <a:spLocks noGrp="1"/>
          </p:cNvSpPr>
          <p:nvPr>
            <p:ph type="dt" sz="half" idx="10"/>
          </p:nvPr>
        </p:nvSpPr>
        <p:spPr/>
        <p:txBody>
          <a:bodyPr/>
          <a:lstStyle/>
          <a:p>
            <a:fld id="{8668F3F9-58BC-440B-B37B-805B9055EF92}" type="datetimeFigureOut">
              <a:rPr lang="en-US" dirty="0"/>
              <a:t>11/4/2016</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fr-FR"/>
              <a:t>Modifiez le style du titre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3" name="Date Placeholder 2"/>
          <p:cNvSpPr>
            <a:spLocks noGrp="1"/>
          </p:cNvSpPr>
          <p:nvPr>
            <p:ph type="dt" sz="half" idx="10"/>
          </p:nvPr>
        </p:nvSpPr>
        <p:spPr/>
        <p:txBody>
          <a:bodyPr/>
          <a:lstStyle/>
          <a:p>
            <a:fld id="{0D5A53AF-48EA-489D-8260-9DCAB666386A}" type="datetimeFigureOut">
              <a:rPr lang="en-US" dirty="0"/>
              <a:t>11/4/2016</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0DED02AE-B9A4-47BD-AF8E-97E16144138B}" type="datetimeFigureOut">
              <a:rPr lang="en-US" dirty="0"/>
              <a:t>11/4/2016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CF0FD78B-DB02-4362-BCDC-98A55456977C}" type="datetimeFigureOut">
              <a:rPr lang="en-US" dirty="0"/>
              <a:t>11/4/2016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99916976-5D93-46E4-A98A-FAD63E4D0EA8}" type="datetimeFigureOut">
              <a:rPr lang="en-US" dirty="0"/>
              <a:t>11/4/2016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fr-FR"/>
              <a:t>Modifiez le style du titre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Modifier le style des sous-titres du masque</a:t>
            </a:r>
            <a:endParaRPr lang="en-US" dirty="0"/>
          </a:p>
        </p:txBody>
      </p:sp>
      <p:sp>
        <p:nvSpPr>
          <p:cNvPr id="4" name="Date Placeholder 3"/>
          <p:cNvSpPr>
            <a:spLocks noGrp="1"/>
          </p:cNvSpPr>
          <p:nvPr>
            <p:ph type="dt" sz="half" idx="10"/>
          </p:nvPr>
        </p:nvSpPr>
        <p:spPr/>
        <p:txBody>
          <a:bodyPr/>
          <a:lstStyle/>
          <a:p>
            <a:fld id="{0F39F4F5-F4D2-4D2A-AB60-88D37ADCB869}" type="datetimeFigureOut">
              <a:rPr lang="en-US" dirty="0"/>
              <a:t>11/4/2016</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D23BC6CE-6D1E-47E5-8859-F31AC5380EB2}" type="datetimeFigureOut">
              <a:rPr lang="en-US" dirty="0"/>
              <a:t>11/4/2016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fr-FR"/>
              <a:t>Modifiez le style du titre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Content Placeholder 3"/>
          <p:cNvSpPr>
            <a:spLocks noGrp="1"/>
          </p:cNvSpPr>
          <p:nvPr>
            <p:ph sz="half" idx="2"/>
          </p:nvPr>
        </p:nvSpPr>
        <p:spPr>
          <a:xfrm>
            <a:off x="1120000" y="2505075"/>
            <a:ext cx="5025216"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fr-FR"/>
              <a:t>Modifier les styles du texte du masque</a:t>
            </a:r>
          </a:p>
        </p:txBody>
      </p:sp>
      <p:sp>
        <p:nvSpPr>
          <p:cNvPr id="6" name="Content Placeholder 5"/>
          <p:cNvSpPr>
            <a:spLocks noGrp="1"/>
          </p:cNvSpPr>
          <p:nvPr>
            <p:ph sz="quarter" idx="4"/>
          </p:nvPr>
        </p:nvSpPr>
        <p:spPr>
          <a:xfrm>
            <a:off x="6319840" y="2505075"/>
            <a:ext cx="503554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B1B4E7C4-4DA4-404D-9965-B13F2DD7D8BF}" type="datetimeFigureOut">
              <a:rPr lang="en-US" dirty="0"/>
              <a:t>11/4/2016</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476FB7AA-4A53-424F-AD41-70827B6504BA}" type="datetimeFigureOut">
              <a:rPr lang="en-US" dirty="0"/>
              <a:t>11/4/2016</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884882-FB12-4BC8-9960-9AD8104D7FAE}" type="datetimeFigureOut">
              <a:rPr lang="en-US" dirty="0"/>
              <a:t>11/4/2016</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Date Placeholder 4"/>
          <p:cNvSpPr>
            <a:spLocks noGrp="1"/>
          </p:cNvSpPr>
          <p:nvPr>
            <p:ph type="dt" sz="half" idx="10"/>
          </p:nvPr>
        </p:nvSpPr>
        <p:spPr/>
        <p:txBody>
          <a:bodyPr/>
          <a:lstStyle/>
          <a:p>
            <a:fld id="{F7D1BD23-6E54-4D9D-AD88-A2813C73CC25}" type="datetimeFigureOut">
              <a:rPr lang="en-US" dirty="0"/>
              <a:t>11/4/2016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Date Placeholder 4"/>
          <p:cNvSpPr>
            <a:spLocks noGrp="1"/>
          </p:cNvSpPr>
          <p:nvPr>
            <p:ph type="dt" sz="half" idx="10"/>
          </p:nvPr>
        </p:nvSpPr>
        <p:spPr/>
        <p:txBody>
          <a:bodyPr/>
          <a:lstStyle/>
          <a:p>
            <a:fld id="{1471A834-4F3C-4AF9-9C74-05EC35A0F292}" type="datetimeFigureOut">
              <a:rPr lang="en-US" dirty="0"/>
              <a:t>11/4/2016</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51CF1133-3259-4C45-BABA-5B62D9C6F78D}" type="datetimeFigureOut">
              <a:rPr lang="en-US" dirty="0"/>
              <a:t>11/4/2016</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r>
              <a:rPr lang="en-US" dirty="0"/>
              <a:t>
              </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‹N°›</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github.com/Makersbootcamp2016/reposTeam3" TargetMode="Externa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beesnesscool.herokuapp.com/" TargetMode="External"/><Relationship Id="rId1" Type="http://schemas.openxmlformats.org/officeDocument/2006/relationships/slideLayout" Target="../slideLayouts/slideLayout2.xml"/><Relationship Id="rId6" Type="http://schemas.openxmlformats.org/officeDocument/2006/relationships/image" Target="../media/image25.jpeg"/><Relationship Id="rId5" Type="http://schemas.openxmlformats.org/officeDocument/2006/relationships/image" Target="../media/image24.jpeg"/><Relationship Id="rId4" Type="http://schemas.openxmlformats.org/officeDocument/2006/relationships/image" Target="../media/image23.jpg"/></Relationships>
</file>

<file path=ppt/slides/_rels/slide13.xml.rels><?xml version="1.0" encoding="UTF-8" standalone="yes"?>
<Relationships xmlns="http://schemas.openxmlformats.org/package/2006/relationships"><Relationship Id="rId3" Type="http://schemas.openxmlformats.org/officeDocument/2006/relationships/hyperlink" Target="https://www.heroku.com/" TargetMode="External"/><Relationship Id="rId2" Type="http://schemas.openxmlformats.org/officeDocument/2006/relationships/hyperlink" Target="http://www.creative-tim.com/" TargetMode="Externa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hyperlink" Target="http://www.poc21.cc/"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boxy-svg.com/main.html"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s://boxy-svg.com/main.html" TargetMode="External"/><Relationship Id="rId1" Type="http://schemas.openxmlformats.org/officeDocument/2006/relationships/slideLayout" Target="../slideLayouts/slideLayout2.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7.jpeg"/><Relationship Id="rId1" Type="http://schemas.openxmlformats.org/officeDocument/2006/relationships/slideLayout" Target="../slideLayouts/slideLayout2.xml"/><Relationship Id="rId5" Type="http://schemas.microsoft.com/office/2007/relationships/hdphoto" Target="../media/hdphoto5.wdp"/><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image" Target="../media/image12.jpeg"/><Relationship Id="rId5" Type="http://schemas.microsoft.com/office/2007/relationships/hdphoto" Target="../media/hdphoto6.wdp"/><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microsoft.com/office/2007/relationships/hdphoto" Target="../media/hdphoto7.wdp"/></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ctrTitle"/>
          </p:nvPr>
        </p:nvSpPr>
        <p:spPr>
          <a:xfrm>
            <a:off x="176397" y="1256146"/>
            <a:ext cx="11148315" cy="1530560"/>
          </a:xfrm>
        </p:spPr>
        <p:txBody>
          <a:bodyPr>
            <a:normAutofit/>
          </a:bodyPr>
          <a:lstStyle/>
          <a:p>
            <a:r>
              <a:rPr lang="fr-FR" sz="7200" b="1"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      </a:t>
            </a:r>
            <a:r>
              <a:rPr lang="fr-FR" sz="7200" b="1" spc="50" dirty="0" err="1">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Makers</a:t>
            </a:r>
            <a:r>
              <a:rPr lang="fr-FR" sz="7200" b="1"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 </a:t>
            </a:r>
            <a:r>
              <a:rPr lang="fr-FR" sz="7200" b="1" spc="50" dirty="0" err="1">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Bootcamp</a:t>
            </a:r>
            <a:r>
              <a:rPr lang="fr-FR" sz="7200" b="1"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 </a:t>
            </a:r>
            <a:r>
              <a:rPr lang="fr-FR" sz="7200" b="1" spc="50" dirty="0" err="1">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Emlyon</a:t>
            </a:r>
            <a:endParaRPr lang="fr-FR" sz="7200" b="1"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endParaRPr>
          </a:p>
        </p:txBody>
      </p:sp>
      <p:sp>
        <p:nvSpPr>
          <p:cNvPr id="5" name="Sous-titre 2"/>
          <p:cNvSpPr>
            <a:spLocks noGrp="1"/>
          </p:cNvSpPr>
          <p:nvPr>
            <p:ph type="subTitle" idx="1"/>
          </p:nvPr>
        </p:nvSpPr>
        <p:spPr>
          <a:xfrm>
            <a:off x="831273" y="2739673"/>
            <a:ext cx="10587518" cy="2026291"/>
          </a:xfrm>
        </p:spPr>
        <p:txBody>
          <a:bodyPr>
            <a:normAutofit/>
          </a:bodyPr>
          <a:lstStyle/>
          <a:p>
            <a:pPr algn="l"/>
            <a:r>
              <a:rPr lang="fr-FR" sz="2400" dirty="0"/>
              <a:t>5 jours pour apprendre à construire une ruche connectée :</a:t>
            </a:r>
          </a:p>
          <a:p>
            <a:pPr marL="342900" indent="-342900" algn="l">
              <a:buFontTx/>
              <a:buChar char="-"/>
            </a:pPr>
            <a:r>
              <a:rPr lang="fr-FR" sz="2400" dirty="0"/>
              <a:t>Coder en python, html, JavaScript et </a:t>
            </a:r>
            <a:r>
              <a:rPr lang="fr-FR" sz="2400" dirty="0" err="1"/>
              <a:t>Css</a:t>
            </a:r>
            <a:endParaRPr lang="fr-FR" sz="2400" dirty="0"/>
          </a:p>
          <a:p>
            <a:pPr marL="342900" indent="-342900" algn="l">
              <a:buFontTx/>
              <a:buChar char="-"/>
            </a:pPr>
            <a:r>
              <a:rPr lang="fr-FR" sz="2400" dirty="0"/>
              <a:t>Utiliser une imprimante 3d, une découpeuse laser</a:t>
            </a:r>
          </a:p>
          <a:p>
            <a:pPr marL="342900" indent="-342900" algn="l">
              <a:buFontTx/>
              <a:buChar char="-"/>
            </a:pPr>
            <a:r>
              <a:rPr lang="fr-FR" sz="2400" dirty="0"/>
              <a:t>Poncer, vernir, construire la ruche !</a:t>
            </a:r>
          </a:p>
        </p:txBody>
      </p:sp>
      <p:sp>
        <p:nvSpPr>
          <p:cNvPr id="6" name="Sous-titre 2"/>
          <p:cNvSpPr txBox="1">
            <a:spLocks/>
          </p:cNvSpPr>
          <p:nvPr/>
        </p:nvSpPr>
        <p:spPr>
          <a:xfrm>
            <a:off x="176398" y="5671127"/>
            <a:ext cx="11248986" cy="953396"/>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endParaRPr lang="fr-FR" dirty="0"/>
          </a:p>
          <a:p>
            <a:r>
              <a:rPr lang="fr-FR" sz="1800" dirty="0"/>
              <a:t>Du 31 octobre au 4 novembre 2016</a:t>
            </a:r>
          </a:p>
          <a:p>
            <a:pPr algn="r"/>
            <a:endParaRPr lang="fr-FR" dirty="0" err="1"/>
          </a:p>
        </p:txBody>
      </p:sp>
      <p:pic>
        <p:nvPicPr>
          <p:cNvPr id="2" name="Image 1" descr="Unknown.png"/>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9556448" y="5417221"/>
            <a:ext cx="2451100" cy="12192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5795185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IV- CODING</a:t>
            </a:r>
            <a:endParaRPr lang="fr-FR" dirty="0"/>
          </a:p>
        </p:txBody>
      </p:sp>
      <p:sp>
        <p:nvSpPr>
          <p:cNvPr id="3" name="Espace réservé du contenu 2"/>
          <p:cNvSpPr>
            <a:spLocks noGrp="1"/>
          </p:cNvSpPr>
          <p:nvPr>
            <p:ph idx="1"/>
          </p:nvPr>
        </p:nvSpPr>
        <p:spPr>
          <a:xfrm>
            <a:off x="838200" y="1471864"/>
            <a:ext cx="10744200" cy="3214903"/>
          </a:xfrm>
        </p:spPr>
        <p:txBody>
          <a:bodyPr>
            <a:noAutofit/>
          </a:bodyPr>
          <a:lstStyle/>
          <a:p>
            <a:pPr marL="0" indent="0" algn="just">
              <a:lnSpc>
                <a:spcPct val="170000"/>
              </a:lnSpc>
              <a:buNone/>
            </a:pPr>
            <a:r>
              <a:rPr lang="fr-FR" sz="1600" b="1" dirty="0"/>
              <a:t>1) Etapes de l’utilisation du code</a:t>
            </a:r>
          </a:p>
          <a:p>
            <a:pPr algn="just">
              <a:lnSpc>
                <a:spcPct val="170000"/>
              </a:lnSpc>
            </a:pPr>
            <a:r>
              <a:rPr lang="fr-FR" sz="1600" b="1" dirty="0"/>
              <a:t>Etape 1 : </a:t>
            </a:r>
            <a:r>
              <a:rPr lang="fr-FR" sz="1600" dirty="0"/>
              <a:t>Découverte de Python et de </a:t>
            </a:r>
            <a:r>
              <a:rPr lang="fr-FR" sz="1600" dirty="0" err="1"/>
              <a:t>Smartcitizen</a:t>
            </a:r>
            <a:r>
              <a:rPr lang="fr-FR" sz="1600" dirty="0"/>
              <a:t> </a:t>
            </a:r>
          </a:p>
          <a:p>
            <a:pPr marL="0" indent="0" algn="just">
              <a:lnSpc>
                <a:spcPct val="170000"/>
              </a:lnSpc>
              <a:buNone/>
            </a:pPr>
            <a:r>
              <a:rPr lang="fr-FR" sz="1600" dirty="0"/>
              <a:t>Avant la mise en pratique, nous avons eu droit à un cours de culture générale et de théorie sur le code en général et la programmation Python. Suite à cela, nous avons découvert le site </a:t>
            </a:r>
            <a:r>
              <a:rPr lang="fr-FR" sz="1600" dirty="0" err="1"/>
              <a:t>Smartcitizen</a:t>
            </a:r>
            <a:r>
              <a:rPr lang="fr-FR" sz="1600" dirty="0"/>
              <a:t>, qui propose des boitiers électroniques (</a:t>
            </a:r>
            <a:r>
              <a:rPr lang="fr-FR" sz="1600" dirty="0" err="1"/>
              <a:t>Smartcitizen</a:t>
            </a:r>
            <a:r>
              <a:rPr lang="fr-FR" sz="1600" dirty="0"/>
              <a:t> Kit) collectant des données telles que la température, le taux d’humidité, le bruit, la lumière et le taux de pollution ambiant qui les retransmet ensuite en ligne. Nous avons donc activé nos propres boitiers (que nous avons nommé </a:t>
            </a:r>
            <a:r>
              <a:rPr lang="fr-FR" sz="1600" dirty="0" err="1"/>
              <a:t>Moonracoon</a:t>
            </a:r>
            <a:r>
              <a:rPr lang="fr-FR" sz="1600" dirty="0"/>
              <a:t> en l'occurrence). </a:t>
            </a:r>
          </a:p>
        </p:txBody>
      </p:sp>
      <p:pic>
        <p:nvPicPr>
          <p:cNvPr id="2050" name="Picture 2" descr="https://lh3.googleusercontent.com/8s_zQSgdXbZ4Cr18o78EGkE2SnhEUWbQVY7HJqMbFVXcR-9rZ1Ob2T-1ldD9seoes2ydUIQt8N68Q7LAOCZt5qtqmnHI5x5caiqWJUJxbA8t0H3xDzGftGf1R4mZy2NZ-JaWNbo1"/>
          <p:cNvPicPr>
            <a:picLocks noChangeAspect="1" noChangeArrowheads="1"/>
          </p:cNvPicPr>
          <p:nvPr/>
        </p:nvPicPr>
        <p:blipFill rotWithShape="1">
          <a:blip r:embed="rId2">
            <a:extLst>
              <a:ext uri="{28A0092B-C50C-407E-A947-70E740481C1C}">
                <a14:useLocalDpi xmlns:a14="http://schemas.microsoft.com/office/drawing/2010/main" val="0"/>
              </a:ext>
            </a:extLst>
          </a:blip>
          <a:srcRect r="30917"/>
          <a:stretch/>
        </p:blipFill>
        <p:spPr bwMode="auto">
          <a:xfrm>
            <a:off x="9513455" y="660431"/>
            <a:ext cx="2068945" cy="168553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7" name="Espace réservé du contenu 2"/>
          <p:cNvSpPr txBox="1">
            <a:spLocks/>
          </p:cNvSpPr>
          <p:nvPr/>
        </p:nvSpPr>
        <p:spPr>
          <a:xfrm>
            <a:off x="838200" y="4784436"/>
            <a:ext cx="6885953" cy="77642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70000"/>
              </a:lnSpc>
            </a:pPr>
            <a:r>
              <a:rPr lang="fr-FR" sz="1600" b="1" dirty="0"/>
              <a:t>Etape 2 : </a:t>
            </a:r>
            <a:r>
              <a:rPr lang="fr-FR" sz="1600" dirty="0"/>
              <a:t>Récolter les données codées dans le boîtier grâce au convertisseur </a:t>
            </a:r>
            <a:r>
              <a:rPr lang="fr-FR" sz="1600" dirty="0" err="1"/>
              <a:t>JSon</a:t>
            </a:r>
            <a:r>
              <a:rPr lang="fr-FR" sz="1600" dirty="0"/>
              <a:t> </a:t>
            </a:r>
            <a:r>
              <a:rPr lang="fr-FR" sz="1600" dirty="0" err="1"/>
              <a:t>Beautifier</a:t>
            </a:r>
            <a:r>
              <a:rPr lang="fr-FR" sz="1600" dirty="0"/>
              <a:t>, et s’en servir pour notre programme Python. </a:t>
            </a:r>
          </a:p>
        </p:txBody>
      </p:sp>
      <p:pic>
        <p:nvPicPr>
          <p:cNvPr id="5" name="Image 4"/>
          <p:cNvPicPr>
            <a:picLocks noChangeAspect="1"/>
          </p:cNvPicPr>
          <p:nvPr/>
        </p:nvPicPr>
        <p:blipFill>
          <a:blip r:embed="rId3"/>
          <a:stretch>
            <a:fillRect/>
          </a:stretch>
        </p:blipFill>
        <p:spPr>
          <a:xfrm>
            <a:off x="7816518" y="4465023"/>
            <a:ext cx="3673518" cy="206635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946150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txBox="1">
            <a:spLocks noGrp="1"/>
          </p:cNvSpPr>
          <p:nvPr>
            <p:ph idx="1"/>
          </p:nvPr>
        </p:nvSpPr>
        <p:spPr>
          <a:xfrm>
            <a:off x="838200" y="1797916"/>
            <a:ext cx="10233800"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70000"/>
              </a:lnSpc>
            </a:pPr>
            <a:r>
              <a:rPr lang="fr-FR" sz="1600" b="1" dirty="0"/>
              <a:t>Etape 3 : </a:t>
            </a:r>
            <a:r>
              <a:rPr lang="fr-FR" sz="1600" dirty="0"/>
              <a:t>Créer un </a:t>
            </a:r>
            <a:r>
              <a:rPr lang="fr-FR" sz="1600" dirty="0" err="1"/>
              <a:t>Repository</a:t>
            </a:r>
            <a:r>
              <a:rPr lang="fr-FR" sz="1600" dirty="0"/>
              <a:t> pour notre groupe sur </a:t>
            </a:r>
            <a:r>
              <a:rPr lang="fr-FR" sz="1600" dirty="0" err="1"/>
              <a:t>Github</a:t>
            </a:r>
            <a:r>
              <a:rPr lang="fr-FR" sz="1600" dirty="0"/>
              <a:t>, et mettre en commun nos </a:t>
            </a:r>
            <a:r>
              <a:rPr lang="fr-FR" sz="1600" dirty="0" err="1"/>
              <a:t>modifs</a:t>
            </a:r>
            <a:r>
              <a:rPr lang="fr-FR" sz="1600" dirty="0"/>
              <a:t> et nos avancées en codage sur le logiciel </a:t>
            </a:r>
            <a:r>
              <a:rPr lang="fr-FR" sz="1600" dirty="0" err="1"/>
              <a:t>GitKraken</a:t>
            </a:r>
            <a:r>
              <a:rPr lang="fr-FR" sz="1600" dirty="0"/>
              <a:t> (</a:t>
            </a:r>
            <a:r>
              <a:rPr lang="fr-FR" sz="1600" dirty="0">
                <a:hlinkClick r:id="rId2"/>
              </a:rPr>
              <a:t>https://github.com/Makersbootcamp2016/reposTeam3</a:t>
            </a:r>
            <a:r>
              <a:rPr lang="fr-FR" sz="1600" dirty="0"/>
              <a:t>) Nos galères : Comprendre et maîtriser les fonctionnalités de </a:t>
            </a:r>
            <a:r>
              <a:rPr lang="fr-FR" sz="1600" dirty="0" err="1"/>
              <a:t>GitKraken</a:t>
            </a:r>
            <a:r>
              <a:rPr lang="fr-FR" sz="1600" dirty="0"/>
              <a:t> (le pull / push tout ça tout ça) Arriver à se coordonner pour ne pas modifier une version du code à plusieurs (</a:t>
            </a:r>
            <a:r>
              <a:rPr lang="fr-FR" sz="1600" dirty="0" err="1"/>
              <a:t>cea</a:t>
            </a:r>
            <a:r>
              <a:rPr lang="fr-FR" sz="1600" dirty="0"/>
              <a:t> créait des “conflits” sur </a:t>
            </a:r>
            <a:r>
              <a:rPr lang="fr-FR" sz="1600" dirty="0" err="1"/>
              <a:t>GitKraken</a:t>
            </a:r>
            <a:r>
              <a:rPr lang="fr-FR" sz="1600" dirty="0"/>
              <a:t>, ce qui ralentissait notre travail) </a:t>
            </a:r>
          </a:p>
        </p:txBody>
      </p:sp>
      <p:sp>
        <p:nvSpPr>
          <p:cNvPr id="5" name="Titre 1"/>
          <p:cNvSpPr>
            <a:spLocks noGrp="1"/>
          </p:cNvSpPr>
          <p:nvPr>
            <p:ph type="title"/>
          </p:nvPr>
        </p:nvSpPr>
        <p:spPr/>
        <p:txBody>
          <a:bodyPr/>
          <a:lstStyle/>
          <a:p>
            <a:r>
              <a:rPr lang="fr-FR" dirty="0"/>
              <a:t>IV- CODING</a:t>
            </a:r>
            <a:endParaRPr lang="fr-FR" dirty="0"/>
          </a:p>
        </p:txBody>
      </p:sp>
      <p:pic>
        <p:nvPicPr>
          <p:cNvPr id="6" name="Image 5"/>
          <p:cNvPicPr>
            <a:picLocks noChangeAspect="1"/>
          </p:cNvPicPr>
          <p:nvPr/>
        </p:nvPicPr>
        <p:blipFill>
          <a:blip r:embed="rId3"/>
          <a:stretch>
            <a:fillRect/>
          </a:stretch>
        </p:blipFill>
        <p:spPr>
          <a:xfrm>
            <a:off x="6010845" y="3609462"/>
            <a:ext cx="5061155" cy="2846900"/>
          </a:xfrm>
          <a:prstGeom prst="rect">
            <a:avLst/>
          </a:prstGeom>
          <a:ln>
            <a:noFill/>
          </a:ln>
          <a:effectLst>
            <a:outerShdw blurRad="292100" dist="139700" dir="2700000" algn="tl" rotWithShape="0">
              <a:srgbClr val="333333">
                <a:alpha val="65000"/>
              </a:srgbClr>
            </a:outerShdw>
          </a:effectLst>
        </p:spPr>
      </p:pic>
      <p:pic>
        <p:nvPicPr>
          <p:cNvPr id="7170" name="Picture 2" descr="https://lh3.googleusercontent.com/Sr9QS-3o9xCkLDlDemDwBFtMldZ6jHLgKNxDHwoCCyk9JployNcnl2HSLuAjxoqmQXsmReXBT03X3_iriYrrzFUm3_AO_Rqy7B7sECP2LZX9IrkvPecABOFGEIht9LvTMn3yU7R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2551" y="4765964"/>
            <a:ext cx="1241346" cy="154593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8" name="Espace réservé du contenu 2"/>
          <p:cNvSpPr txBox="1">
            <a:spLocks/>
          </p:cNvSpPr>
          <p:nvPr/>
        </p:nvSpPr>
        <p:spPr>
          <a:xfrm>
            <a:off x="1187115" y="6003635"/>
            <a:ext cx="2616109" cy="4527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Font typeface="Arial" panose="020B0604020202020204" pitchFamily="34" charset="0"/>
              <a:buNone/>
            </a:pPr>
            <a:r>
              <a:rPr lang="fr-FR" sz="1400" dirty="0"/>
              <a:t>Quand le codage tue…</a:t>
            </a:r>
          </a:p>
          <a:p>
            <a:pPr algn="just"/>
            <a:endParaRPr lang="fr-FR" sz="1800" dirty="0"/>
          </a:p>
        </p:txBody>
      </p:sp>
    </p:spTree>
    <p:extLst>
      <p:ext uri="{BB962C8B-B14F-4D97-AF65-F5344CB8AC3E}">
        <p14:creationId xmlns:p14="http://schemas.microsoft.com/office/powerpoint/2010/main" val="2707155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838200" y="1825625"/>
            <a:ext cx="10515600" cy="1693430"/>
          </a:xfrm>
        </p:spPr>
        <p:txBody>
          <a:bodyPr>
            <a:normAutofit/>
          </a:bodyPr>
          <a:lstStyle/>
          <a:p>
            <a:pPr marL="0" indent="0" algn="just">
              <a:lnSpc>
                <a:spcPct val="150000"/>
              </a:lnSpc>
              <a:buNone/>
            </a:pPr>
            <a:r>
              <a:rPr lang="fr-FR" sz="1600" b="1" dirty="0"/>
              <a:t>2) Création et </a:t>
            </a:r>
            <a:r>
              <a:rPr lang="fr-FR" sz="1600" b="1" dirty="0" err="1"/>
              <a:t>customization</a:t>
            </a:r>
            <a:r>
              <a:rPr lang="fr-FR" sz="1600" b="1" dirty="0"/>
              <a:t> d’une page internet </a:t>
            </a:r>
          </a:p>
          <a:p>
            <a:pPr marL="0" indent="0" algn="just">
              <a:lnSpc>
                <a:spcPct val="150000"/>
              </a:lnSpc>
              <a:buNone/>
            </a:pPr>
            <a:r>
              <a:rPr lang="fr-FR" sz="1600" b="1" dirty="0"/>
              <a:t>Le but : </a:t>
            </a:r>
            <a:r>
              <a:rPr lang="fr-FR" sz="1600" dirty="0"/>
              <a:t>centraliser les données du </a:t>
            </a:r>
            <a:r>
              <a:rPr lang="fr-FR" sz="1600" dirty="0" err="1"/>
              <a:t>smartcitizen</a:t>
            </a:r>
            <a:r>
              <a:rPr lang="fr-FR" sz="1600" dirty="0"/>
              <a:t> kit </a:t>
            </a:r>
            <a:r>
              <a:rPr lang="fr-FR" sz="1600" dirty="0">
                <a:hlinkClick r:id="rId2"/>
              </a:rPr>
              <a:t>https://beesnesscool.herokuapp.com/</a:t>
            </a:r>
            <a:r>
              <a:rPr lang="fr-FR" sz="1600" dirty="0"/>
              <a:t>. Nos galères : faire apparaître une carte </a:t>
            </a:r>
            <a:r>
              <a:rPr lang="fr-FR" sz="1600" dirty="0" err="1"/>
              <a:t>GoogleMaps</a:t>
            </a:r>
            <a:r>
              <a:rPr lang="fr-FR" sz="1600" dirty="0"/>
              <a:t> sur notre page afin de situer l’emplacement de notre ruche.</a:t>
            </a:r>
          </a:p>
          <a:p>
            <a:pPr algn="just"/>
            <a:endParaRPr lang="fr-FR" sz="2000" dirty="0"/>
          </a:p>
        </p:txBody>
      </p:sp>
      <p:sp>
        <p:nvSpPr>
          <p:cNvPr id="4" name="Titre 1"/>
          <p:cNvSpPr>
            <a:spLocks noGrp="1"/>
          </p:cNvSpPr>
          <p:nvPr>
            <p:ph type="title"/>
          </p:nvPr>
        </p:nvSpPr>
        <p:spPr/>
        <p:txBody>
          <a:bodyPr/>
          <a:lstStyle/>
          <a:p>
            <a:r>
              <a:rPr lang="fr-FR" dirty="0"/>
              <a:t>IV- CODING</a:t>
            </a:r>
            <a:endParaRPr lang="fr-FR" dirty="0"/>
          </a:p>
        </p:txBody>
      </p:sp>
      <p:pic>
        <p:nvPicPr>
          <p:cNvPr id="5" name="Image 4"/>
          <p:cNvPicPr>
            <a:picLocks noChangeAspect="1"/>
          </p:cNvPicPr>
          <p:nvPr/>
        </p:nvPicPr>
        <p:blipFill>
          <a:blip r:embed="rId3"/>
          <a:stretch>
            <a:fillRect/>
          </a:stretch>
        </p:blipFill>
        <p:spPr>
          <a:xfrm>
            <a:off x="5627411" y="3198174"/>
            <a:ext cx="5794991" cy="3259682"/>
          </a:xfrm>
          <a:prstGeom prst="rect">
            <a:avLst/>
          </a:prstGeom>
          <a:ln>
            <a:noFill/>
          </a:ln>
          <a:effectLst>
            <a:outerShdw blurRad="292100" dist="139700" dir="2700000" algn="tl" rotWithShape="0">
              <a:srgbClr val="333333">
                <a:alpha val="65000"/>
              </a:srgbClr>
            </a:outerShdw>
          </a:effectLst>
        </p:spPr>
      </p:pic>
      <p:sp>
        <p:nvSpPr>
          <p:cNvPr id="8" name="Espace réservé du contenu 2"/>
          <p:cNvSpPr txBox="1">
            <a:spLocks/>
          </p:cNvSpPr>
          <p:nvPr/>
        </p:nvSpPr>
        <p:spPr>
          <a:xfrm>
            <a:off x="473779" y="3519055"/>
            <a:ext cx="2616109" cy="5588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Font typeface="Arial" panose="020B0604020202020204" pitchFamily="34" charset="0"/>
              <a:buNone/>
            </a:pPr>
            <a:r>
              <a:rPr lang="fr-FR" sz="1600" dirty="0"/>
              <a:t>Coder, ça fatigue…</a:t>
            </a:r>
          </a:p>
          <a:p>
            <a:pPr algn="just"/>
            <a:endParaRPr lang="fr-FR" sz="2000" dirty="0"/>
          </a:p>
        </p:txBody>
      </p:sp>
      <p:pic>
        <p:nvPicPr>
          <p:cNvPr id="6" name="Image 5"/>
          <p:cNvPicPr>
            <a:picLocks noChangeAspect="1"/>
          </p:cNvPicPr>
          <p:nvPr/>
        </p:nvPicPr>
        <p:blipFill>
          <a:blip r:embed="rId4"/>
          <a:stretch>
            <a:fillRect/>
          </a:stretch>
        </p:blipFill>
        <p:spPr>
          <a:xfrm>
            <a:off x="2017437" y="4151826"/>
            <a:ext cx="1729524" cy="2306031"/>
          </a:xfrm>
          <a:prstGeom prst="rect">
            <a:avLst/>
          </a:prstGeom>
          <a:ln>
            <a:noFill/>
          </a:ln>
          <a:effectLst>
            <a:outerShdw blurRad="292100" dist="139700" dir="2700000" algn="tl" rotWithShape="0">
              <a:srgbClr val="333333">
                <a:alpha val="65000"/>
              </a:srgbClr>
            </a:outerShdw>
          </a:effectLst>
        </p:spPr>
      </p:pic>
      <p:pic>
        <p:nvPicPr>
          <p:cNvPr id="1030" name="Picture 6" descr="https://lh5.googleusercontent.com/gQc_duOQQISc_F8JXibdkswvcG9cCkSimjxuM046K15z8fLz5qym3VszWfpbcjH8r7DTrnp73nzYOPgFCd-9zgHAKm1K7wPPqN61yPIjs75nSutFaKT1QGy5nDhcx7eHSQDP5T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6014" y="4151826"/>
            <a:ext cx="1296328" cy="230603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32" name="Picture 8" descr="https://lh3.googleusercontent.com/sqpoQVTtKPQb6nR2BSwEigwdnrkQQn7lSnT1gnV4cwcmjSTBGRglxklt5ZojNS9c7tge9G7bkPKaJIW8h7xd6rec1oYpPfNXVDNIQ6n2KEzGoi2rS55g3VMZeu6OI9ap_GRt4Pkl"/>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92057" y="4151826"/>
            <a:ext cx="1300969" cy="230603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28412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120000" y="1681019"/>
            <a:ext cx="10233800" cy="2419926"/>
          </a:xfrm>
        </p:spPr>
        <p:txBody>
          <a:bodyPr>
            <a:noAutofit/>
          </a:bodyPr>
          <a:lstStyle/>
          <a:p>
            <a:pPr marL="0" indent="0" algn="just">
              <a:lnSpc>
                <a:spcPct val="170000"/>
              </a:lnSpc>
              <a:buNone/>
            </a:pPr>
            <a:r>
              <a:rPr lang="fr-FR" sz="1200" b="1" dirty="0"/>
              <a:t>3) Mise en ligne de la page et utilisation de la caméra </a:t>
            </a:r>
            <a:r>
              <a:rPr lang="fr-FR" sz="1200" b="1" dirty="0" err="1"/>
              <a:t>Raspberry</a:t>
            </a:r>
            <a:r>
              <a:rPr lang="fr-FR" sz="1200" b="1" dirty="0"/>
              <a:t> </a:t>
            </a:r>
          </a:p>
          <a:p>
            <a:pPr algn="just">
              <a:lnSpc>
                <a:spcPct val="170000"/>
              </a:lnSpc>
            </a:pPr>
            <a:r>
              <a:rPr lang="fr-FR" sz="1200" dirty="0"/>
              <a:t>Là c’est le moment où on a vraiment compris tout l’intérêts des cours magistraux : on a utilisé un code HTML déjà réalisé par Tim (</a:t>
            </a:r>
            <a:r>
              <a:rPr lang="fr-FR" sz="1200" dirty="0">
                <a:hlinkClick r:id="rId2"/>
              </a:rPr>
              <a:t>http://www.creative-tim.com/</a:t>
            </a:r>
            <a:r>
              <a:rPr lang="fr-FR" sz="1200" dirty="0"/>
              <a:t>) et on l’a d’une part relié à nos fonctions Pythons et d’autre part on l’a modifié à notre guise. On a même pu faire tout ça en groupe grâce à </a:t>
            </a:r>
            <a:r>
              <a:rPr lang="fr-FR" sz="1200" dirty="0" err="1"/>
              <a:t>gitkraken</a:t>
            </a:r>
            <a:r>
              <a:rPr lang="fr-FR" sz="1200" dirty="0"/>
              <a:t> (un logiciel qui permet de travailler à plusieurs sur le même code et qui a l’avantage de se connecter directement à un dossier </a:t>
            </a:r>
            <a:r>
              <a:rPr lang="fr-FR" sz="1200" dirty="0" err="1"/>
              <a:t>github</a:t>
            </a:r>
            <a:r>
              <a:rPr lang="fr-FR" sz="1200" dirty="0"/>
              <a:t>). A partir de là on a joué avec notre page ;) </a:t>
            </a:r>
          </a:p>
          <a:p>
            <a:pPr algn="just">
              <a:lnSpc>
                <a:spcPct val="170000"/>
              </a:lnSpc>
            </a:pPr>
            <a:r>
              <a:rPr lang="fr-FR" sz="1200" dirty="0"/>
              <a:t>On a aussi appris à mettre en ligne notre site. C’est pas très dur : il y a plein d’hébergeurs gratuits sur le net. Le seul problème c’est que notre langage de programmation était du python et non du PHP, alors on a du se tourner vers un hébergeur adapté : </a:t>
            </a:r>
            <a:r>
              <a:rPr lang="fr-FR" sz="1200" dirty="0">
                <a:hlinkClick r:id="rId3"/>
              </a:rPr>
              <a:t>https://www.heroku.com/</a:t>
            </a:r>
            <a:r>
              <a:rPr lang="fr-FR" sz="1200" dirty="0"/>
              <a:t>. Le site est didactique et pratique d’utilisation. </a:t>
            </a:r>
          </a:p>
        </p:txBody>
      </p:sp>
      <p:sp>
        <p:nvSpPr>
          <p:cNvPr id="6" name="Titre 1"/>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a:lstStyle>
          <a:p>
            <a:r>
              <a:rPr lang="fr-FR" dirty="0"/>
              <a:t>IV- CODING</a:t>
            </a:r>
            <a:endParaRPr lang="fr-FR" dirty="0"/>
          </a:p>
        </p:txBody>
      </p:sp>
      <p:pic>
        <p:nvPicPr>
          <p:cNvPr id="3074" name="Picture 2" descr="https://lh5.googleusercontent.com/MdE2DSuTardqWqZjdYesvSw_yf9V6sdnrsT0l9zgYXtbyk_94mc01uyqxWs7Qk7MuNYymGQrc1Gm4UO6C4L-qu-UQOpUFslvRAFG3fwQW2k2Hsw8M1xVng2uNMdTYt4uKrsTkj2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51637" y="4350209"/>
            <a:ext cx="2228272" cy="214869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9" name="Espace réservé du contenu 2"/>
          <p:cNvSpPr txBox="1">
            <a:spLocks/>
          </p:cNvSpPr>
          <p:nvPr/>
        </p:nvSpPr>
        <p:spPr>
          <a:xfrm>
            <a:off x="1120000" y="4546151"/>
            <a:ext cx="7469818" cy="1773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70000"/>
              </a:lnSpc>
            </a:pPr>
            <a:r>
              <a:rPr lang="fr-FR" sz="1200" dirty="0"/>
              <a:t>Utilisation du </a:t>
            </a:r>
            <a:r>
              <a:rPr lang="fr-FR" sz="1200" dirty="0" err="1"/>
              <a:t>raspberry</a:t>
            </a:r>
            <a:r>
              <a:rPr lang="fr-FR" sz="1200" dirty="0"/>
              <a:t> : il fallait d’abord configurer le micro ordinateur pour lui faire reconnaître la caméra et comprendre les instruction Python. Pour ce faire, nous sommes passé à travers une </a:t>
            </a:r>
            <a:r>
              <a:rPr lang="fr-FR" sz="1200" dirty="0" err="1"/>
              <a:t>connection</a:t>
            </a:r>
            <a:r>
              <a:rPr lang="fr-FR" sz="1200" dirty="0"/>
              <a:t> SSH (logiciel </a:t>
            </a:r>
            <a:r>
              <a:rPr lang="fr-FR" sz="1200" dirty="0" err="1"/>
              <a:t>Putty</a:t>
            </a:r>
            <a:r>
              <a:rPr lang="fr-FR" sz="1200" dirty="0"/>
              <a:t>). il était intéressant de comprendre le fonctionnement du </a:t>
            </a:r>
            <a:r>
              <a:rPr lang="fr-FR" sz="1200" dirty="0" err="1"/>
              <a:t>RaspberryPi</a:t>
            </a:r>
            <a:r>
              <a:rPr lang="fr-FR" sz="1200" dirty="0"/>
              <a:t> et de programmer un envoi de photo vers notre serveur </a:t>
            </a:r>
            <a:r>
              <a:rPr lang="fr-FR" sz="1200" dirty="0" err="1"/>
              <a:t>Heroku</a:t>
            </a:r>
            <a:r>
              <a:rPr lang="fr-FR" sz="1200" dirty="0"/>
              <a:t>. </a:t>
            </a:r>
          </a:p>
        </p:txBody>
      </p:sp>
      <p:sp>
        <p:nvSpPr>
          <p:cNvPr id="10" name="Espace réservé du contenu 2"/>
          <p:cNvSpPr txBox="1">
            <a:spLocks/>
          </p:cNvSpPr>
          <p:nvPr/>
        </p:nvSpPr>
        <p:spPr>
          <a:xfrm>
            <a:off x="5671126" y="5985164"/>
            <a:ext cx="3071091" cy="4867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70000"/>
              </a:lnSpc>
              <a:buNone/>
            </a:pPr>
            <a:r>
              <a:rPr lang="fr-FR" sz="1400" i="1" dirty="0"/>
              <a:t>Interface de </a:t>
            </a:r>
            <a:r>
              <a:rPr lang="fr-FR" sz="1400" i="1" dirty="0" err="1"/>
              <a:t>Putty</a:t>
            </a:r>
            <a:r>
              <a:rPr lang="fr-FR" sz="1400" i="1" dirty="0"/>
              <a:t> (grave sexy) :</a:t>
            </a:r>
          </a:p>
        </p:txBody>
      </p:sp>
    </p:spTree>
    <p:extLst>
      <p:ext uri="{BB962C8B-B14F-4D97-AF65-F5344CB8AC3E}">
        <p14:creationId xmlns:p14="http://schemas.microsoft.com/office/powerpoint/2010/main" val="38978647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a:t>IV- CODING</a:t>
            </a:r>
            <a:endParaRPr lang="fr-FR" dirty="0"/>
          </a:p>
        </p:txBody>
      </p:sp>
      <p:sp>
        <p:nvSpPr>
          <p:cNvPr id="3" name="Espace réservé du contenu 2"/>
          <p:cNvSpPr>
            <a:spLocks noGrp="1"/>
          </p:cNvSpPr>
          <p:nvPr>
            <p:ph idx="1"/>
          </p:nvPr>
        </p:nvSpPr>
        <p:spPr>
          <a:xfrm>
            <a:off x="1120000" y="1548534"/>
            <a:ext cx="10233800" cy="3411393"/>
          </a:xfrm>
        </p:spPr>
        <p:txBody>
          <a:bodyPr>
            <a:normAutofit/>
          </a:bodyPr>
          <a:lstStyle/>
          <a:p>
            <a:pPr marL="0" indent="0" algn="just">
              <a:lnSpc>
                <a:spcPct val="150000"/>
              </a:lnSpc>
              <a:buNone/>
            </a:pPr>
            <a:r>
              <a:rPr lang="fr-FR" sz="1600" b="1" dirty="0"/>
              <a:t>4) Conférences </a:t>
            </a:r>
          </a:p>
          <a:p>
            <a:pPr marL="0" indent="0" algn="just">
              <a:lnSpc>
                <a:spcPct val="150000"/>
              </a:lnSpc>
              <a:buNone/>
            </a:pPr>
            <a:r>
              <a:rPr lang="fr-FR" sz="1600" dirty="0"/>
              <a:t>Le </a:t>
            </a:r>
            <a:r>
              <a:rPr lang="fr-FR" sz="1600" dirty="0" err="1"/>
              <a:t>triturage</a:t>
            </a:r>
            <a:r>
              <a:rPr lang="fr-FR" sz="1600" dirty="0"/>
              <a:t> des neurones, c’est fini pour aujourd’hui ! Place à une conférence sur le thème des </a:t>
            </a:r>
            <a:r>
              <a:rPr lang="fr-FR" sz="1600" dirty="0" err="1"/>
              <a:t>foodtechs</a:t>
            </a:r>
            <a:r>
              <a:rPr lang="fr-FR" sz="1600" dirty="0"/>
              <a:t>, où nous avons eu l’honneur de recevoir le créateur de </a:t>
            </a:r>
            <a:r>
              <a:rPr lang="fr-FR" sz="1600" dirty="0" err="1"/>
              <a:t>ReFarmers</a:t>
            </a:r>
            <a:r>
              <a:rPr lang="fr-FR" sz="1600" dirty="0"/>
              <a:t> (entreprise de production d’aromates en </a:t>
            </a:r>
            <a:r>
              <a:rPr lang="fr-FR" sz="1600" dirty="0" err="1"/>
              <a:t>hydroponie</a:t>
            </a:r>
            <a:r>
              <a:rPr lang="fr-FR" sz="1600" dirty="0"/>
              <a:t> basée à Ecully), l’organisateur de la POC21 (</a:t>
            </a:r>
            <a:r>
              <a:rPr lang="fr-FR" sz="1600" dirty="0">
                <a:hlinkClick r:id="rId2"/>
              </a:rPr>
              <a:t>http://www.poc21.cc/</a:t>
            </a:r>
            <a:r>
              <a:rPr lang="fr-FR" sz="1600" dirty="0"/>
              <a:t>) , et le responsable du Green </a:t>
            </a:r>
            <a:r>
              <a:rPr lang="fr-FR" sz="1600" dirty="0" err="1"/>
              <a:t>FabLab</a:t>
            </a:r>
            <a:r>
              <a:rPr lang="fr-FR" sz="1600" dirty="0"/>
              <a:t> de Barcelone. Réception et buffet à la sauce “</a:t>
            </a:r>
            <a:r>
              <a:rPr lang="fr-FR" sz="1600" dirty="0" err="1"/>
              <a:t>Makers</a:t>
            </a:r>
            <a:r>
              <a:rPr lang="fr-FR" sz="1600" dirty="0"/>
              <a:t>” pour clôturer le tout.</a:t>
            </a:r>
          </a:p>
        </p:txBody>
      </p:sp>
      <p:pic>
        <p:nvPicPr>
          <p:cNvPr id="4098" name="Picture 2" descr="https://lh6.googleusercontent.com/9WcTZIGotiozTtJLofiaiHTOrV0likB1rw93wNRw_rN_VNgFpza9tqJikwwS1dWfDyFLCY6PihQjS2nB8G_AP7pXVd23tB_QWTbYFflFFR-rTI8XF7ehAmXq1J_jvqZwb4OUtlz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6684" y="3648364"/>
            <a:ext cx="5699250" cy="290974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 name="Espace réservé du contenu 2"/>
          <p:cNvSpPr txBox="1">
            <a:spLocks/>
          </p:cNvSpPr>
          <p:nvPr/>
        </p:nvSpPr>
        <p:spPr>
          <a:xfrm>
            <a:off x="2118466" y="6280728"/>
            <a:ext cx="3280352" cy="34203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fr-FR" sz="1600" i="1" dirty="0"/>
              <a:t>Buffet à la sauce </a:t>
            </a:r>
            <a:r>
              <a:rPr lang="fr-FR" sz="1600" i="1" dirty="0" err="1"/>
              <a:t>Makers</a:t>
            </a:r>
            <a:endParaRPr lang="fr-FR" sz="1600" i="1" dirty="0"/>
          </a:p>
        </p:txBody>
      </p:sp>
    </p:spTree>
    <p:extLst>
      <p:ext uri="{BB962C8B-B14F-4D97-AF65-F5344CB8AC3E}">
        <p14:creationId xmlns:p14="http://schemas.microsoft.com/office/powerpoint/2010/main" val="34048390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z="4800" dirty="0"/>
              <a:t>Introduction</a:t>
            </a:r>
          </a:p>
        </p:txBody>
      </p:sp>
      <p:sp>
        <p:nvSpPr>
          <p:cNvPr id="3" name="Espace réservé du contenu 2"/>
          <p:cNvSpPr>
            <a:spLocks noGrp="1"/>
          </p:cNvSpPr>
          <p:nvPr>
            <p:ph idx="1"/>
          </p:nvPr>
        </p:nvSpPr>
        <p:spPr>
          <a:xfrm>
            <a:off x="648945" y="1618306"/>
            <a:ext cx="11145891" cy="2953694"/>
          </a:xfrm>
        </p:spPr>
        <p:txBody>
          <a:bodyPr>
            <a:normAutofit/>
          </a:bodyPr>
          <a:lstStyle/>
          <a:p>
            <a:pPr algn="just">
              <a:lnSpc>
                <a:spcPct val="170000"/>
              </a:lnSpc>
            </a:pPr>
            <a:r>
              <a:rPr lang="fr-FR" sz="1600" dirty="0"/>
              <a:t>Nous voilà tous au </a:t>
            </a:r>
            <a:r>
              <a:rPr lang="fr-FR" sz="1600" dirty="0" err="1"/>
              <a:t>makers</a:t>
            </a:r>
            <a:r>
              <a:rPr lang="fr-FR" sz="1600" dirty="0"/>
              <a:t>’ </a:t>
            </a:r>
            <a:r>
              <a:rPr lang="fr-FR" sz="1600" dirty="0" err="1"/>
              <a:t>Bootcamp</a:t>
            </a:r>
            <a:r>
              <a:rPr lang="fr-FR" sz="1600" dirty="0"/>
              <a:t> à Ecully pour 1 semaine ! Notre but : en partant de zéro, construire pas à pas une ruche connectée, Nous sommes six étudiants de </a:t>
            </a:r>
            <a:r>
              <a:rPr lang="fr-FR" sz="1600" dirty="0" err="1"/>
              <a:t>emlyon</a:t>
            </a:r>
            <a:r>
              <a:rPr lang="fr-FR" sz="1600" dirty="0"/>
              <a:t> business school, n’ayant aucune expérience dans un </a:t>
            </a:r>
            <a:r>
              <a:rPr lang="fr-FR" sz="1600" dirty="0" err="1"/>
              <a:t>fablab</a:t>
            </a:r>
            <a:r>
              <a:rPr lang="fr-FR" sz="1600" dirty="0"/>
              <a:t>, ne sachant ni coder, ni souder. début de l’</a:t>
            </a:r>
            <a:r>
              <a:rPr lang="fr-FR" sz="1600" dirty="0" err="1"/>
              <a:t>aventure!I</a:t>
            </a:r>
            <a:r>
              <a:rPr lang="fr-FR" sz="1600" dirty="0"/>
              <a:t> Intervention de l’apiculteur → il nous présente le fonctionnement des abeilles et l’organisation de la ruche. Il fait part de son problème quant à l’estimation du couvain, condition de la pérennité de la ruche. </a:t>
            </a:r>
          </a:p>
          <a:p>
            <a:pPr algn="just">
              <a:lnSpc>
                <a:spcPct val="170000"/>
              </a:lnSpc>
            </a:pPr>
            <a:endParaRPr lang="fr-FR" sz="1600" dirty="0"/>
          </a:p>
        </p:txBody>
      </p:sp>
      <p:pic>
        <p:nvPicPr>
          <p:cNvPr id="4" name="Picture 2" descr="CwGNy03XEAQLEKk.jpg"/>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8513746" y="3826792"/>
            <a:ext cx="3539708" cy="2657572"/>
          </a:xfrm>
          <a:prstGeom prst="ellipse">
            <a:avLst/>
          </a:prstGeom>
          <a:ln>
            <a:noFill/>
          </a:ln>
          <a:effectLst>
            <a:softEdge rad="112500"/>
          </a:effectLst>
          <a:extLst>
            <a:ext uri="{909E8E84-426E-40dd-AFC4-6F175D3DCCD1}">
              <a14:hiddenFill xmlns:a14="http://schemas.microsoft.com/office/drawing/2010/main" xmlns="">
                <a:solidFill>
                  <a:srgbClr val="FFFFFF"/>
                </a:solidFill>
              </a14:hiddenFill>
            </a:ext>
          </a:extLst>
        </p:spPr>
      </p:pic>
      <p:sp>
        <p:nvSpPr>
          <p:cNvPr id="5" name="Espace réservé du contenu 2"/>
          <p:cNvSpPr txBox="1">
            <a:spLocks/>
          </p:cNvSpPr>
          <p:nvPr/>
        </p:nvSpPr>
        <p:spPr>
          <a:xfrm>
            <a:off x="648945" y="3754410"/>
            <a:ext cx="8462728" cy="175736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70000"/>
              </a:lnSpc>
            </a:pPr>
            <a:r>
              <a:rPr lang="fr-FR" sz="1600" dirty="0"/>
              <a:t>L’objectif pour nous est alors de créer une ruche connectée qui permet de suivre l’évolution de différents facteurs tels que la température, l’humidité, exposition solaire, monoxyde de carbone, dioxyde d’azote...</a:t>
            </a:r>
          </a:p>
          <a:p>
            <a:pPr>
              <a:lnSpc>
                <a:spcPct val="170000"/>
              </a:lnSpc>
            </a:pPr>
            <a:endParaRPr lang="fr-FR" sz="1600" dirty="0"/>
          </a:p>
        </p:txBody>
      </p:sp>
    </p:spTree>
    <p:extLst>
      <p:ext uri="{BB962C8B-B14F-4D97-AF65-F5344CB8AC3E}">
        <p14:creationId xmlns:p14="http://schemas.microsoft.com/office/powerpoint/2010/main" val="3445908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38199" y="365125"/>
            <a:ext cx="10928927" cy="1325563"/>
          </a:xfrm>
        </p:spPr>
        <p:txBody>
          <a:bodyPr>
            <a:normAutofit fontScale="90000"/>
          </a:bodyPr>
          <a:lstStyle/>
          <a:p>
            <a:r>
              <a:rPr lang="fr-FR" dirty="0"/>
              <a:t>I- Illustrator &amp; Découpe laser Découverte</a:t>
            </a:r>
          </a:p>
        </p:txBody>
      </p:sp>
      <p:sp>
        <p:nvSpPr>
          <p:cNvPr id="3" name="Espace réservé du contenu 2"/>
          <p:cNvSpPr>
            <a:spLocks noGrp="1"/>
          </p:cNvSpPr>
          <p:nvPr>
            <p:ph idx="1"/>
          </p:nvPr>
        </p:nvSpPr>
        <p:spPr>
          <a:xfrm>
            <a:off x="628073" y="1815162"/>
            <a:ext cx="10651836" cy="2983346"/>
          </a:xfrm>
        </p:spPr>
        <p:txBody>
          <a:bodyPr>
            <a:noAutofit/>
          </a:bodyPr>
          <a:lstStyle/>
          <a:p>
            <a:pPr algn="just">
              <a:lnSpc>
                <a:spcPct val="170000"/>
              </a:lnSpc>
            </a:pPr>
            <a:r>
              <a:rPr lang="fr-FR" sz="1400" dirty="0"/>
              <a:t> Apprentissage des outils, familiarisation avec l’interface. → compréhension du principe de vecteur, ce qui va nous permettre de réaliser un logo au format svg (aide du site https://thenounproject.com/). Le fichier svg est alors envoyé à la découpeuse laser, qui grave le logo sur le bois.</a:t>
            </a:r>
          </a:p>
          <a:p>
            <a:pPr algn="just">
              <a:lnSpc>
                <a:spcPct val="170000"/>
              </a:lnSpc>
            </a:pPr>
            <a:r>
              <a:rPr lang="fr-FR" sz="1400" dirty="0"/>
              <a:t>Le </a:t>
            </a:r>
            <a:r>
              <a:rPr lang="fr-FR" sz="1600" dirty="0"/>
              <a:t>logo</a:t>
            </a:r>
            <a:r>
              <a:rPr lang="fr-FR" sz="1600" b="1" dirty="0"/>
              <a:t> </a:t>
            </a:r>
            <a:r>
              <a:rPr lang="fr-FR" sz="1800" b="1" dirty="0"/>
              <a:t>EM Lyon Beesness school </a:t>
            </a:r>
            <a:r>
              <a:rPr lang="fr-FR" sz="1400" dirty="0"/>
              <a:t>sur la plaque avant de la ruche (avouez, ça claque !). Bon à savoir : Pour des néophytes, Adobe Illustrator (logiciel idéal pour créer des logos) n’a pas été facile à appréhender dès le départ. Il peut rebuter au début, mais ça vaut le coup de s’y pencher ! Pour ceux qui ne sont pas prêts à en payer le prix cependant, 2 autres logiciels sont intéressants : </a:t>
            </a:r>
            <a:r>
              <a:rPr lang="fr-FR" sz="1400" dirty="0" err="1"/>
              <a:t>inkscape</a:t>
            </a:r>
            <a:r>
              <a:rPr lang="fr-FR" sz="1400" dirty="0"/>
              <a:t> (l’équivalent </a:t>
            </a:r>
            <a:r>
              <a:rPr lang="fr-FR" sz="1400" dirty="0" err="1"/>
              <a:t>opensource</a:t>
            </a:r>
            <a:r>
              <a:rPr lang="fr-FR" sz="1400" dirty="0"/>
              <a:t> </a:t>
            </a:r>
            <a:r>
              <a:rPr lang="fr-FR" sz="1400" dirty="0" err="1"/>
              <a:t>d’illustrator</a:t>
            </a:r>
            <a:r>
              <a:rPr lang="fr-FR" sz="1400" dirty="0"/>
              <a:t>) et </a:t>
            </a:r>
            <a:r>
              <a:rPr lang="fr-FR" sz="1400" dirty="0" err="1"/>
              <a:t>Boxy</a:t>
            </a:r>
            <a:r>
              <a:rPr lang="fr-FR" sz="1400" dirty="0"/>
              <a:t> SVG (</a:t>
            </a:r>
            <a:r>
              <a:rPr lang="fr-FR" sz="1400" dirty="0">
                <a:hlinkClick r:id="rId2"/>
              </a:rPr>
              <a:t>https://boxy-svg.com/main.html </a:t>
            </a:r>
            <a:r>
              <a:rPr lang="fr-FR" sz="1400" dirty="0"/>
              <a:t>), qui est aussi gratuit et beaucoup plus simple.</a:t>
            </a:r>
          </a:p>
        </p:txBody>
      </p:sp>
      <p:pic>
        <p:nvPicPr>
          <p:cNvPr id="5" name="Image 4"/>
          <p:cNvPicPr>
            <a:picLocks noChangeAspect="1"/>
          </p:cNvPicPr>
          <p:nvPr/>
        </p:nvPicPr>
        <p:blipFill rotWithShape="1">
          <a:blip r:embed="rId3"/>
          <a:srcRect l="9216" t="21827" r="16848" b="10396"/>
          <a:stretch/>
        </p:blipFill>
        <p:spPr>
          <a:xfrm>
            <a:off x="7878618" y="4775101"/>
            <a:ext cx="3401292" cy="1791954"/>
          </a:xfrm>
          <a:prstGeom prst="rect">
            <a:avLst/>
          </a:prstGeom>
          <a:ln>
            <a:noFill/>
          </a:ln>
          <a:effectLst>
            <a:outerShdw blurRad="292100" dist="139700" dir="2700000" algn="tl" rotWithShape="0">
              <a:srgbClr val="333333">
                <a:alpha val="65000"/>
              </a:srgbClr>
            </a:outerShdw>
          </a:effectLst>
        </p:spPr>
      </p:pic>
      <p:sp>
        <p:nvSpPr>
          <p:cNvPr id="6" name="Espace réservé du contenu 2"/>
          <p:cNvSpPr txBox="1">
            <a:spLocks/>
          </p:cNvSpPr>
          <p:nvPr/>
        </p:nvSpPr>
        <p:spPr>
          <a:xfrm>
            <a:off x="628073" y="4877471"/>
            <a:ext cx="6710218" cy="148243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70000"/>
              </a:lnSpc>
            </a:pPr>
            <a:r>
              <a:rPr lang="fr-FR" sz="1400" dirty="0"/>
              <a:t>L’interface graphique d’Illustrator La ruche: Grâce à Illustrator et à la découpe laser, on a pu personnaliser la ruche en lui gravant le meilleur logo </a:t>
            </a:r>
            <a:r>
              <a:rPr lang="fr-FR" sz="1400" dirty="0" err="1"/>
              <a:t>ever</a:t>
            </a:r>
            <a:r>
              <a:rPr lang="fr-FR" sz="1400" dirty="0"/>
              <a:t>.</a:t>
            </a:r>
          </a:p>
          <a:p>
            <a:pPr algn="just">
              <a:lnSpc>
                <a:spcPct val="170000"/>
              </a:lnSpc>
            </a:pPr>
            <a:endParaRPr lang="fr-FR" sz="1400" dirty="0"/>
          </a:p>
        </p:txBody>
      </p:sp>
    </p:spTree>
    <p:extLst>
      <p:ext uri="{BB962C8B-B14F-4D97-AF65-F5344CB8AC3E}">
        <p14:creationId xmlns:p14="http://schemas.microsoft.com/office/powerpoint/2010/main" val="3826201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11594" y="1825625"/>
            <a:ext cx="10942206" cy="2372749"/>
          </a:xfrm>
        </p:spPr>
        <p:txBody>
          <a:bodyPr>
            <a:normAutofit/>
          </a:bodyPr>
          <a:lstStyle/>
          <a:p>
            <a:pPr algn="just">
              <a:lnSpc>
                <a:spcPct val="150000"/>
              </a:lnSpc>
            </a:pPr>
            <a:r>
              <a:rPr lang="fr-FR" sz="1600" b="1" dirty="0"/>
              <a:t>Bon à savoir : </a:t>
            </a:r>
            <a:r>
              <a:rPr lang="fr-FR" sz="1600" dirty="0"/>
              <a:t>Pour des néophytes, Adobe Illustrator (logiciel idéal pour créer des logos) n’a pas été facile à appréhender dès le départ. Il peut rebuter au début, mais ça vaut le coup de s’y pencher ! Pour ceux qui ne sont pas prêts à en payer le prix cependant, 2 autres logiciels sont intéressants : </a:t>
            </a:r>
            <a:r>
              <a:rPr lang="fr-FR" sz="1600" dirty="0" err="1"/>
              <a:t>inkscape</a:t>
            </a:r>
            <a:r>
              <a:rPr lang="fr-FR" sz="1600" dirty="0"/>
              <a:t> (l’équivalent </a:t>
            </a:r>
            <a:r>
              <a:rPr lang="fr-FR" sz="1600" dirty="0" err="1"/>
              <a:t>opensource</a:t>
            </a:r>
            <a:r>
              <a:rPr lang="fr-FR" sz="1600" dirty="0"/>
              <a:t> </a:t>
            </a:r>
            <a:r>
              <a:rPr lang="fr-FR" sz="1600" dirty="0" err="1"/>
              <a:t>d’illustrator</a:t>
            </a:r>
            <a:r>
              <a:rPr lang="fr-FR" sz="1600" dirty="0"/>
              <a:t>) et </a:t>
            </a:r>
            <a:r>
              <a:rPr lang="fr-FR" sz="1600" dirty="0" err="1"/>
              <a:t>Boxy</a:t>
            </a:r>
            <a:r>
              <a:rPr lang="fr-FR" sz="1600" dirty="0"/>
              <a:t> SVG (</a:t>
            </a:r>
            <a:r>
              <a:rPr lang="fr-FR" sz="1600" u="sng" dirty="0">
                <a:hlinkClick r:id="rId2"/>
              </a:rPr>
              <a:t>https://boxy-svg.com/main.html</a:t>
            </a:r>
            <a:r>
              <a:rPr lang="fr-FR" sz="1600" dirty="0"/>
              <a:t> ), qui est aussi gratuit et beaucoup plus simple.</a:t>
            </a:r>
            <a:endParaRPr lang="fr-FR" sz="1600" b="1" dirty="0"/>
          </a:p>
          <a:p>
            <a:pPr algn="just">
              <a:lnSpc>
                <a:spcPct val="150000"/>
              </a:lnSpc>
            </a:pPr>
            <a:endParaRPr lang="fr-FR" sz="1600" dirty="0"/>
          </a:p>
          <a:p>
            <a:pPr algn="just">
              <a:lnSpc>
                <a:spcPct val="150000"/>
              </a:lnSpc>
            </a:pPr>
            <a:endParaRPr lang="fr-FR" sz="1600" dirty="0"/>
          </a:p>
        </p:txBody>
      </p:sp>
      <p:sp>
        <p:nvSpPr>
          <p:cNvPr id="4" name="Titre 1"/>
          <p:cNvSpPr>
            <a:spLocks noGrp="1"/>
          </p:cNvSpPr>
          <p:nvPr>
            <p:ph type="title"/>
          </p:nvPr>
        </p:nvSpPr>
        <p:spPr>
          <a:xfrm>
            <a:off x="838199" y="365125"/>
            <a:ext cx="10910455" cy="1325563"/>
          </a:xfrm>
        </p:spPr>
        <p:txBody>
          <a:bodyPr>
            <a:normAutofit fontScale="90000"/>
          </a:bodyPr>
          <a:lstStyle/>
          <a:p>
            <a:r>
              <a:rPr lang="fr-FR" dirty="0"/>
              <a:t>I- Illustrator &amp; Découpe laser Découverte</a:t>
            </a:r>
          </a:p>
        </p:txBody>
      </p:sp>
      <p:pic>
        <p:nvPicPr>
          <p:cNvPr id="5" name="Picture 5" descr="https://lh4.googleusercontent.com/bphAwV-yhAWpgI7u71UXjx3bmlqtIp6-zlYv9lmaGhnzUx9l1dl1sDfILOZkJfZrJlyhM_-sICG2mN0ixqUKnL-G40SCwh3Rnayun5dmcokkAuwbCM_EyFEa2YuV0-JFX-6l3uXi"/>
          <p:cNvPicPr>
            <a:picLocks noChangeAspect="1" noChangeArrowheads="1"/>
          </p:cNvPicPr>
          <p:nvPr/>
        </p:nvPicPr>
        <p:blipFill>
          <a:blip r:embed="rId3">
            <a:alphaModFix/>
            <a:extLst>
              <a:ext uri="{BEBA8EAE-BF5A-486C-A8C5-ECC9F3942E4B}">
                <a14:imgProps xmlns:a14="http://schemas.microsoft.com/office/drawing/2010/main">
                  <a14:imgLayer r:embed="rId4">
                    <a14:imgEffect>
                      <a14:sharpenSoften amount="25000"/>
                    </a14:imgEffect>
                    <a14:imgEffect>
                      <a14:colorTemperature colorTemp="4700"/>
                    </a14:imgEffect>
                    <a14:imgEffect>
                      <a14:saturation sat="300000"/>
                    </a14:imgEffect>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a:off x="411594" y="3752416"/>
            <a:ext cx="5703516" cy="279892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xmlns="">
                <a:solidFill>
                  <a:srgbClr val="FFFFFF"/>
                </a:solidFill>
              </a14:hiddenFill>
            </a:ext>
          </a:extLst>
        </p:spPr>
      </p:pic>
      <p:sp>
        <p:nvSpPr>
          <p:cNvPr id="6" name="Espace réservé du contenu 2"/>
          <p:cNvSpPr txBox="1">
            <a:spLocks/>
          </p:cNvSpPr>
          <p:nvPr/>
        </p:nvSpPr>
        <p:spPr>
          <a:xfrm>
            <a:off x="6336509" y="6152809"/>
            <a:ext cx="4795891" cy="5989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fr-FR" sz="1800" i="1" dirty="0"/>
              <a:t>L’interface graphique d’Illustrator</a:t>
            </a:r>
          </a:p>
          <a:p>
            <a:pPr>
              <a:lnSpc>
                <a:spcPct val="150000"/>
              </a:lnSpc>
            </a:pPr>
            <a:endParaRPr lang="fr-FR" sz="1800" i="1" dirty="0"/>
          </a:p>
        </p:txBody>
      </p:sp>
    </p:spTree>
    <p:extLst>
      <p:ext uri="{BB962C8B-B14F-4D97-AF65-F5344CB8AC3E}">
        <p14:creationId xmlns:p14="http://schemas.microsoft.com/office/powerpoint/2010/main" val="3097681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8633" y="5632201"/>
            <a:ext cx="11395271" cy="834837"/>
          </a:xfrm>
        </p:spPr>
        <p:txBody>
          <a:bodyPr>
            <a:normAutofit fontScale="85000" lnSpcReduction="10000"/>
          </a:bodyPr>
          <a:lstStyle/>
          <a:p>
            <a:pPr>
              <a:lnSpc>
                <a:spcPct val="150000"/>
              </a:lnSpc>
            </a:pPr>
            <a:r>
              <a:rPr lang="fr-FR" sz="2000" b="1" dirty="0"/>
              <a:t>La ruche: </a:t>
            </a:r>
            <a:r>
              <a:rPr lang="fr-FR" sz="2000" dirty="0"/>
              <a:t>Grâce à Illustrator et à la découpe laser, nous avons pu personnaliser la ruche en lui gravant le meilleur logo </a:t>
            </a:r>
            <a:r>
              <a:rPr lang="fr-FR" sz="2000" dirty="0" err="1"/>
              <a:t>ever</a:t>
            </a:r>
            <a:r>
              <a:rPr lang="fr-FR" sz="2000" dirty="0"/>
              <a:t>. </a:t>
            </a:r>
            <a:endParaRPr lang="fr-FR" sz="2000" b="1" dirty="0"/>
          </a:p>
          <a:p>
            <a:pPr marL="0" indent="0">
              <a:lnSpc>
                <a:spcPct val="150000"/>
              </a:lnSpc>
              <a:buNone/>
            </a:pPr>
            <a:endParaRPr lang="fr-FR" sz="2000" dirty="0"/>
          </a:p>
          <a:p>
            <a:pPr>
              <a:lnSpc>
                <a:spcPct val="150000"/>
              </a:lnSpc>
            </a:pPr>
            <a:endParaRPr lang="fr-FR" sz="2000" dirty="0"/>
          </a:p>
        </p:txBody>
      </p:sp>
      <p:pic>
        <p:nvPicPr>
          <p:cNvPr id="4" name="Picture 2" descr="14954538_878596915610636_47154594_o.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2908" y="1655013"/>
            <a:ext cx="5663337" cy="360304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xmlns="">
                <a:solidFill>
                  <a:srgbClr val="FFFFFF"/>
                </a:solidFill>
              </a14:hiddenFill>
            </a:ext>
          </a:extLst>
        </p:spPr>
      </p:pic>
      <p:sp>
        <p:nvSpPr>
          <p:cNvPr id="5" name="Titre 1"/>
          <p:cNvSpPr>
            <a:spLocks noGrp="1"/>
          </p:cNvSpPr>
          <p:nvPr>
            <p:ph type="title"/>
          </p:nvPr>
        </p:nvSpPr>
        <p:spPr>
          <a:xfrm>
            <a:off x="838199" y="365125"/>
            <a:ext cx="10762673" cy="1325563"/>
          </a:xfrm>
        </p:spPr>
        <p:txBody>
          <a:bodyPr>
            <a:normAutofit fontScale="90000"/>
          </a:bodyPr>
          <a:lstStyle/>
          <a:p>
            <a:r>
              <a:rPr lang="fr-FR" dirty="0"/>
              <a:t>I- Illustrator &amp; Découpe laser Découverte</a:t>
            </a:r>
          </a:p>
        </p:txBody>
      </p:sp>
    </p:spTree>
    <p:extLst>
      <p:ext uri="{BB962C8B-B14F-4D97-AF65-F5344CB8AC3E}">
        <p14:creationId xmlns:p14="http://schemas.microsoft.com/office/powerpoint/2010/main" val="3851469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a:t>II- Travaux manuels Construction des cadres: </a:t>
            </a:r>
          </a:p>
        </p:txBody>
      </p:sp>
      <p:sp>
        <p:nvSpPr>
          <p:cNvPr id="3" name="Espace réservé du contenu 2"/>
          <p:cNvSpPr>
            <a:spLocks noGrp="1"/>
          </p:cNvSpPr>
          <p:nvPr>
            <p:ph idx="1"/>
          </p:nvPr>
        </p:nvSpPr>
        <p:spPr>
          <a:xfrm>
            <a:off x="211677" y="2340077"/>
            <a:ext cx="7231343" cy="3615589"/>
          </a:xfrm>
        </p:spPr>
        <p:txBody>
          <a:bodyPr>
            <a:normAutofit/>
          </a:bodyPr>
          <a:lstStyle/>
          <a:p>
            <a:pPr algn="just">
              <a:lnSpc>
                <a:spcPct val="150000"/>
              </a:lnSpc>
              <a:buClr>
                <a:schemeClr val="tx1"/>
              </a:buClr>
              <a:buSzPct val="100000"/>
              <a:buFont typeface="Arial"/>
              <a:buChar char="•"/>
            </a:pPr>
            <a:r>
              <a:rPr lang="fr-FR" sz="1600" dirty="0"/>
              <a:t>    Cadres découpés au laser et assemblés à la main, avec des fils de fer tendus dedans. - plaques de cire fixées sur les fils de fer chauffés à l’électricité (attention à bien vérifier que l’ensemble des fils chauffent).</a:t>
            </a:r>
          </a:p>
          <a:p>
            <a:pPr algn="just">
              <a:lnSpc>
                <a:spcPct val="150000"/>
              </a:lnSpc>
              <a:buClr>
                <a:schemeClr val="tx1"/>
              </a:buClr>
              <a:buSzPct val="100000"/>
              <a:buFont typeface="Arial"/>
              <a:buChar char="•"/>
            </a:pPr>
            <a:r>
              <a:rPr lang="fr-FR" sz="1600" dirty="0"/>
              <a:t>     Construction de la ruche Dehors, nettoyage, ponçage et vernissage des pièces de la ruche. </a:t>
            </a:r>
          </a:p>
          <a:p>
            <a:pPr lvl="0" algn="just">
              <a:lnSpc>
                <a:spcPct val="150000"/>
              </a:lnSpc>
              <a:buClr>
                <a:schemeClr val="tx1"/>
              </a:buClr>
              <a:buSzPct val="100000"/>
              <a:buFont typeface="Arial"/>
              <a:buChar char="•"/>
            </a:pPr>
            <a:r>
              <a:rPr lang="fr-FR" sz="1600" dirty="0"/>
              <a:t>    Après une nuit de séchage, début de l’assemblage des 4 étages. </a:t>
            </a:r>
          </a:p>
        </p:txBody>
      </p:sp>
      <p:pic>
        <p:nvPicPr>
          <p:cNvPr id="4" name="Picture 4" descr="14958940_10211573736046956_759078655_o.jpg"/>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7584843" y="4422265"/>
            <a:ext cx="3569134" cy="2005513"/>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xmlns="">
                <a:solidFill>
                  <a:srgbClr val="FFFFFF"/>
                </a:solidFill>
              </a14:hiddenFill>
            </a:ext>
          </a:extLst>
        </p:spPr>
      </p:pic>
      <p:pic>
        <p:nvPicPr>
          <p:cNvPr id="5" name="Picture 2" descr="14875896_10209155887552249_1476269124_o.jpg"/>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25000"/>
                    </a14:imgEffect>
                    <a14:imgEffect>
                      <a14:brightnessContrast bright="20000"/>
                    </a14:imgEffect>
                  </a14:imgLayer>
                </a14:imgProps>
              </a:ext>
              <a:ext uri="{28A0092B-C50C-407E-A947-70E740481C1C}">
                <a14:useLocalDpi xmlns:a14="http://schemas.microsoft.com/office/drawing/2010/main" val="0"/>
              </a:ext>
            </a:extLst>
          </a:blip>
          <a:srcRect/>
          <a:stretch>
            <a:fillRect/>
          </a:stretch>
        </p:blipFill>
        <p:spPr bwMode="auto">
          <a:xfrm>
            <a:off x="8882907" y="1114252"/>
            <a:ext cx="2271070" cy="303361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7509914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120000" y="1825625"/>
            <a:ext cx="7044945" cy="1462520"/>
          </a:xfrm>
        </p:spPr>
        <p:txBody>
          <a:bodyPr/>
          <a:lstStyle/>
          <a:p>
            <a:pPr>
              <a:lnSpc>
                <a:spcPct val="100000"/>
              </a:lnSpc>
              <a:buClr>
                <a:schemeClr val="tx1"/>
              </a:buClr>
              <a:buSzPct val="100000"/>
              <a:buFont typeface="Arial"/>
              <a:buChar char="•"/>
            </a:pPr>
            <a:r>
              <a:rPr lang="fr-FR" sz="1800" b="1" dirty="0"/>
              <a:t> Montage de la ruche</a:t>
            </a:r>
            <a:r>
              <a:rPr lang="fr-FR" sz="1800" dirty="0"/>
              <a:t>, fraîchement vernie. </a:t>
            </a:r>
          </a:p>
          <a:p>
            <a:pPr lvl="1">
              <a:lnSpc>
                <a:spcPct val="100000"/>
              </a:lnSpc>
              <a:buNone/>
            </a:pPr>
            <a:endParaRPr lang="fr-FR" sz="1800" dirty="0"/>
          </a:p>
          <a:p>
            <a:endParaRPr lang="fr-FR" dirty="0"/>
          </a:p>
          <a:p>
            <a:endParaRPr lang="fr-FR" dirty="0"/>
          </a:p>
        </p:txBody>
      </p:sp>
      <p:pic>
        <p:nvPicPr>
          <p:cNvPr id="4" name="Picture 6" descr="14907834_10211573736366964_618928166_o.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97032" y="3187872"/>
            <a:ext cx="3143250" cy="23622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xmlns="">
                <a:solidFill>
                  <a:srgbClr val="FFFFFF"/>
                </a:solidFill>
              </a14:hiddenFill>
            </a:ext>
          </a:extLst>
        </p:spPr>
      </p:pic>
      <p:pic>
        <p:nvPicPr>
          <p:cNvPr id="5" name="Picture 4" descr="Capture d’écran 2016-11-01 à 17.44.0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768" y="3687395"/>
            <a:ext cx="3162300" cy="186690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p:spPr>
        <p:style>
          <a:lnRef idx="3">
            <a:schemeClr val="lt1"/>
          </a:lnRef>
          <a:fillRef idx="1">
            <a:schemeClr val="accent1"/>
          </a:fillRef>
          <a:effectRef idx="1">
            <a:schemeClr val="accent1"/>
          </a:effectRef>
          <a:fontRef idx="minor">
            <a:schemeClr val="lt1"/>
          </a:fontRef>
        </p:style>
      </p:pic>
      <p:pic>
        <p:nvPicPr>
          <p:cNvPr id="7" name="Picture 2" descr="14922896_878596855610642_1371243344_o.jpg"/>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25000"/>
                    </a14:imgEffect>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a:off x="9617314" y="2853663"/>
            <a:ext cx="2038350" cy="272415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xmlns="">
                <a:solidFill>
                  <a:srgbClr val="FFFFFF"/>
                </a:solidFill>
              </a14:hiddenFill>
            </a:ext>
          </a:extLst>
        </p:spPr>
      </p:pic>
      <p:sp>
        <p:nvSpPr>
          <p:cNvPr id="8" name="ZoneTexte 7"/>
          <p:cNvSpPr txBox="1"/>
          <p:nvPr/>
        </p:nvSpPr>
        <p:spPr>
          <a:xfrm>
            <a:off x="1223022" y="352748"/>
            <a:ext cx="9490180" cy="646331"/>
          </a:xfrm>
          <a:prstGeom prst="rect">
            <a:avLst/>
          </a:prstGeom>
          <a:noFill/>
        </p:spPr>
        <p:txBody>
          <a:bodyPr wrap="square" rtlCol="0">
            <a:spAutoFit/>
          </a:bodyPr>
          <a:lstStyle/>
          <a:p>
            <a:r>
              <a:rPr lang="fr-FR" sz="3600" dirty="0"/>
              <a:t>II- Travaux manuels Construction des cadres : </a:t>
            </a:r>
          </a:p>
        </p:txBody>
      </p:sp>
      <p:pic>
        <p:nvPicPr>
          <p:cNvPr id="6" name="Picture 8" descr="https://lh4.googleusercontent.com/2VhYU313s3fw6X_89bpx5XGentCTmf79MaT6yh1DXOpDPVjzblfHFZoK12X25AOQ_30giIr-XzC1d4LveYq7JPwuc-hNIPLvK5f-7aCBxWl_rcDYtRE1OdCbM3U3KKkrAuK-Iclu"/>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69245" y="3006063"/>
            <a:ext cx="1914525" cy="257175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xmlns="">
                <a:solidFill>
                  <a:srgbClr val="FFFFFF"/>
                </a:solidFill>
              </a14:hiddenFill>
            </a:ext>
          </a:extLst>
        </p:spPr>
      </p:pic>
      <p:sp>
        <p:nvSpPr>
          <p:cNvPr id="9" name="ZoneTexte 8"/>
          <p:cNvSpPr txBox="1"/>
          <p:nvPr/>
        </p:nvSpPr>
        <p:spPr>
          <a:xfrm>
            <a:off x="9466660" y="5791438"/>
            <a:ext cx="2493083" cy="276999"/>
          </a:xfrm>
          <a:prstGeom prst="rect">
            <a:avLst/>
          </a:prstGeom>
          <a:noFill/>
        </p:spPr>
        <p:txBody>
          <a:bodyPr wrap="square" rtlCol="0">
            <a:spAutoFit/>
          </a:bodyPr>
          <a:lstStyle/>
          <a:p>
            <a:r>
              <a:rPr lang="fr-FR" sz="1200" dirty="0"/>
              <a:t>Gaspard  qui manie le toit de la ruche</a:t>
            </a:r>
          </a:p>
        </p:txBody>
      </p:sp>
      <p:sp>
        <p:nvSpPr>
          <p:cNvPr id="10" name="ZoneTexte 9"/>
          <p:cNvSpPr txBox="1"/>
          <p:nvPr/>
        </p:nvSpPr>
        <p:spPr>
          <a:xfrm>
            <a:off x="1023104" y="5749786"/>
            <a:ext cx="5150805" cy="307777"/>
          </a:xfrm>
          <a:prstGeom prst="rect">
            <a:avLst/>
          </a:prstGeom>
          <a:noFill/>
        </p:spPr>
        <p:txBody>
          <a:bodyPr wrap="square" rtlCol="0">
            <a:spAutoFit/>
          </a:bodyPr>
          <a:lstStyle/>
          <a:p>
            <a:r>
              <a:rPr lang="fr-FR" sz="1400" dirty="0"/>
              <a:t>Assemblage des pièces, après avoir séché toute la nuit</a:t>
            </a:r>
          </a:p>
        </p:txBody>
      </p:sp>
    </p:spTree>
    <p:extLst>
      <p:ext uri="{BB962C8B-B14F-4D97-AF65-F5344CB8AC3E}">
        <p14:creationId xmlns:p14="http://schemas.microsoft.com/office/powerpoint/2010/main" val="1045865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III- Imprimante 3D et modélisation</a:t>
            </a:r>
            <a:endParaRPr lang="fr-FR" dirty="0"/>
          </a:p>
        </p:txBody>
      </p:sp>
      <p:sp>
        <p:nvSpPr>
          <p:cNvPr id="3" name="Espace réservé du contenu 2"/>
          <p:cNvSpPr>
            <a:spLocks noGrp="1"/>
          </p:cNvSpPr>
          <p:nvPr>
            <p:ph idx="1"/>
          </p:nvPr>
        </p:nvSpPr>
        <p:spPr>
          <a:xfrm>
            <a:off x="1120000" y="1825625"/>
            <a:ext cx="2731564" cy="1942811"/>
          </a:xfrm>
        </p:spPr>
        <p:txBody>
          <a:bodyPr>
            <a:normAutofit fontScale="47500" lnSpcReduction="20000"/>
          </a:bodyPr>
          <a:lstStyle/>
          <a:p>
            <a:pPr marL="0" indent="0" algn="just">
              <a:lnSpc>
                <a:spcPct val="170000"/>
              </a:lnSpc>
              <a:buNone/>
            </a:pPr>
            <a:r>
              <a:rPr lang="fr-FR" b="1" dirty="0"/>
              <a:t>1) Théorie sur l’imprimante 3D </a:t>
            </a:r>
          </a:p>
          <a:p>
            <a:pPr algn="just">
              <a:lnSpc>
                <a:spcPct val="170000"/>
              </a:lnSpc>
            </a:pPr>
            <a:r>
              <a:rPr lang="fr-FR" dirty="0"/>
              <a:t>3 grandes technologies : </a:t>
            </a:r>
          </a:p>
          <a:p>
            <a:pPr lvl="1" algn="just">
              <a:lnSpc>
                <a:spcPct val="170000"/>
              </a:lnSpc>
            </a:pPr>
            <a:r>
              <a:rPr lang="fr-FR" dirty="0"/>
              <a:t>SLA (</a:t>
            </a:r>
            <a:r>
              <a:rPr lang="fr-FR" dirty="0" err="1"/>
              <a:t>Stéréolithographie</a:t>
            </a:r>
            <a:r>
              <a:rPr lang="fr-FR" dirty="0"/>
              <a:t>), </a:t>
            </a:r>
          </a:p>
          <a:p>
            <a:pPr lvl="1" algn="just">
              <a:lnSpc>
                <a:spcPct val="170000"/>
              </a:lnSpc>
            </a:pPr>
            <a:r>
              <a:rPr lang="fr-FR" dirty="0"/>
              <a:t>SLS (solidification de poudre), </a:t>
            </a:r>
          </a:p>
          <a:p>
            <a:pPr lvl="1" algn="just">
              <a:lnSpc>
                <a:spcPct val="170000"/>
              </a:lnSpc>
            </a:pPr>
            <a:r>
              <a:rPr lang="fr-FR" dirty="0"/>
              <a:t>FDM</a:t>
            </a:r>
            <a:endParaRPr lang="fr-FR" dirty="0"/>
          </a:p>
        </p:txBody>
      </p:sp>
      <p:sp>
        <p:nvSpPr>
          <p:cNvPr id="4" name="Espace réservé du contenu 2"/>
          <p:cNvSpPr txBox="1">
            <a:spLocks/>
          </p:cNvSpPr>
          <p:nvPr/>
        </p:nvSpPr>
        <p:spPr>
          <a:xfrm>
            <a:off x="593528" y="3768436"/>
            <a:ext cx="6857468" cy="2711022"/>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lgn="just">
              <a:lnSpc>
                <a:spcPct val="170000"/>
              </a:lnSpc>
              <a:buNone/>
            </a:pPr>
            <a:r>
              <a:rPr lang="fr-FR" b="1" dirty="0"/>
              <a:t>2) De la modélisation 3D à la réalisation </a:t>
            </a:r>
          </a:p>
          <a:p>
            <a:pPr marL="457200" lvl="1" indent="0" algn="just">
              <a:lnSpc>
                <a:spcPct val="170000"/>
              </a:lnSpc>
              <a:buNone/>
            </a:pPr>
            <a:r>
              <a:rPr lang="fr-FR" dirty="0"/>
              <a:t>Un des problèmes que l’on a rencontrés, c’est la prise en main des différents logiciels : dès que l’on passait de </a:t>
            </a:r>
            <a:r>
              <a:rPr lang="fr-FR" dirty="0" err="1"/>
              <a:t>Leopoly</a:t>
            </a:r>
            <a:r>
              <a:rPr lang="fr-FR" dirty="0"/>
              <a:t> ou 3d Slash à </a:t>
            </a:r>
            <a:r>
              <a:rPr lang="fr-FR" dirty="0" err="1"/>
              <a:t>Tinkercard</a:t>
            </a:r>
            <a:r>
              <a:rPr lang="fr-FR" dirty="0"/>
              <a:t> ou encore Illustrator, il fallait comprendre l’organisation de la nouvelle barre d’outil, les nouvelles fonctionnalités, etc. On a également appris à passer </a:t>
            </a:r>
            <a:r>
              <a:rPr lang="fr-FR" dirty="0" err="1"/>
              <a:t>d’illustrator</a:t>
            </a:r>
            <a:r>
              <a:rPr lang="fr-FR" dirty="0"/>
              <a:t> (un logiciel de modélisation 2D) à </a:t>
            </a:r>
            <a:r>
              <a:rPr lang="fr-FR" dirty="0" err="1"/>
              <a:t>Tinkercard</a:t>
            </a:r>
            <a:r>
              <a:rPr lang="fr-FR" dirty="0"/>
              <a:t> (logiciel de modélisation 3D). </a:t>
            </a:r>
          </a:p>
          <a:p>
            <a:pPr marL="457200" lvl="1" indent="0" algn="just">
              <a:lnSpc>
                <a:spcPct val="170000"/>
              </a:lnSpc>
              <a:buNone/>
            </a:pPr>
            <a:r>
              <a:rPr lang="fr-FR" dirty="0"/>
              <a:t>Problématique pour notre projet : modéliser en 3D une grille qui permettrait le passage des abeilles l’hiver tout en protégeant la ruche. </a:t>
            </a:r>
          </a:p>
          <a:p>
            <a:pPr algn="just"/>
            <a:endParaRPr lang="fr-FR" dirty="0"/>
          </a:p>
        </p:txBody>
      </p:sp>
      <p:sp>
        <p:nvSpPr>
          <p:cNvPr id="5" name="Espace réservé du contenu 2"/>
          <p:cNvSpPr txBox="1">
            <a:spLocks/>
          </p:cNvSpPr>
          <p:nvPr/>
        </p:nvSpPr>
        <p:spPr>
          <a:xfrm>
            <a:off x="4272578" y="2336800"/>
            <a:ext cx="4049386" cy="12284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70000"/>
              </a:lnSpc>
            </a:pPr>
            <a:r>
              <a:rPr lang="fr-FR" sz="1200" dirty="0"/>
              <a:t>Découverte des logiciels et sites internet de modélisation 3D (</a:t>
            </a:r>
            <a:r>
              <a:rPr lang="fr-FR" sz="1200" dirty="0" err="1"/>
              <a:t>Cults</a:t>
            </a:r>
            <a:r>
              <a:rPr lang="fr-FR" sz="1200" dirty="0"/>
              <a:t>, Autodesk, </a:t>
            </a:r>
            <a:r>
              <a:rPr lang="fr-FR" sz="1200" dirty="0" err="1"/>
              <a:t>Tinkercard</a:t>
            </a:r>
            <a:r>
              <a:rPr lang="fr-FR" sz="1200" dirty="0"/>
              <a:t>, Prusa I3, </a:t>
            </a:r>
            <a:r>
              <a:rPr lang="fr-FR" sz="1200" dirty="0" err="1"/>
              <a:t>Leopoly</a:t>
            </a:r>
            <a:r>
              <a:rPr lang="fr-FR" sz="1200" dirty="0"/>
              <a:t>, 3D Slash, Open </a:t>
            </a:r>
            <a:r>
              <a:rPr lang="fr-FR" sz="1200" dirty="0" err="1"/>
              <a:t>Jscad</a:t>
            </a:r>
            <a:r>
              <a:rPr lang="fr-FR" sz="1200" dirty="0"/>
              <a:t>, </a:t>
            </a:r>
            <a:r>
              <a:rPr lang="fr-FR" sz="1200" dirty="0" err="1"/>
              <a:t>OnShape</a:t>
            </a:r>
            <a:r>
              <a:rPr lang="fr-FR" sz="1200" dirty="0"/>
              <a:t>). </a:t>
            </a:r>
          </a:p>
        </p:txBody>
      </p:sp>
      <p:pic>
        <p:nvPicPr>
          <p:cNvPr id="6" name="Image 5"/>
          <p:cNvPicPr>
            <a:picLocks noChangeAspect="1"/>
          </p:cNvPicPr>
          <p:nvPr/>
        </p:nvPicPr>
        <p:blipFill>
          <a:blip r:embed="rId2"/>
          <a:stretch>
            <a:fillRect/>
          </a:stretch>
        </p:blipFill>
        <p:spPr>
          <a:xfrm>
            <a:off x="7555345" y="3905641"/>
            <a:ext cx="4141090" cy="2329363"/>
          </a:xfrm>
          <a:prstGeom prst="rect">
            <a:avLst/>
          </a:prstGeom>
          <a:ln>
            <a:noFill/>
          </a:ln>
          <a:effectLst>
            <a:outerShdw blurRad="292100" dist="139700" dir="2700000" algn="tl" rotWithShape="0">
              <a:srgbClr val="333333">
                <a:alpha val="65000"/>
              </a:srgbClr>
            </a:outerShdw>
          </a:effectLst>
        </p:spPr>
      </p:pic>
      <p:pic>
        <p:nvPicPr>
          <p:cNvPr id="6146" name="Picture 2" descr="https://lh6.googleusercontent.com/1wQ9u9GG8lxNsWWF4otgH08sH3UNRVEsUMGPHsAflGGlpM77XD3CcqJK1pXb2ZOXWw_fzTz6AnRW3KpnNrg9QMS-yrTnHkIlYBDPlxu6bgywBp3Dfge_sYk_nWAHh6SbKGl8z4b5"/>
          <p:cNvPicPr>
            <a:picLocks noChangeAspect="1" noChangeArrowheads="1"/>
          </p:cNvPicPr>
          <p:nvPr/>
        </p:nvPicPr>
        <p:blipFill rotWithShape="1">
          <a:blip r:embed="rId3">
            <a:extLst>
              <a:ext uri="{BEBA8EAE-BF5A-486C-A8C5-ECC9F3942E4B}">
                <a14:imgProps xmlns:a14="http://schemas.microsoft.com/office/drawing/2010/main">
                  <a14:imgLayer r:embed="rId4">
                    <a14:imgEffect>
                      <a14:colorTemperature colorTemp="5300"/>
                    </a14:imgEffect>
                  </a14:imgLayer>
                </a14:imgProps>
              </a:ext>
              <a:ext uri="{28A0092B-C50C-407E-A947-70E740481C1C}">
                <a14:useLocalDpi xmlns:a14="http://schemas.microsoft.com/office/drawing/2010/main" val="0"/>
              </a:ext>
            </a:extLst>
          </a:blip>
          <a:srcRect t="16993" b="13880"/>
          <a:stretch/>
        </p:blipFill>
        <p:spPr bwMode="auto">
          <a:xfrm>
            <a:off x="9559636" y="1591661"/>
            <a:ext cx="2136799" cy="197357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6480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txBox="1">
            <a:spLocks noGrp="1"/>
          </p:cNvSpPr>
          <p:nvPr>
            <p:ph idx="1"/>
          </p:nvPr>
        </p:nvSpPr>
        <p:spPr>
          <a:xfrm>
            <a:off x="399564" y="1834861"/>
            <a:ext cx="102338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lgn="just">
              <a:lnSpc>
                <a:spcPct val="170000"/>
              </a:lnSpc>
              <a:buNone/>
            </a:pPr>
            <a:r>
              <a:rPr lang="fr-FR" sz="1600" b="1" dirty="0"/>
              <a:t>3) Difficultés rencontrées </a:t>
            </a:r>
          </a:p>
          <a:p>
            <a:pPr marL="457200" lvl="1" indent="0" algn="just">
              <a:lnSpc>
                <a:spcPct val="170000"/>
              </a:lnSpc>
              <a:buNone/>
            </a:pPr>
            <a:r>
              <a:rPr lang="fr-FR" sz="1600" dirty="0"/>
              <a:t>Nous avons pas mal galéré à faire les allers-retours entre Illustrator et </a:t>
            </a:r>
            <a:r>
              <a:rPr lang="fr-FR" sz="1600" dirty="0" err="1"/>
              <a:t>Tinkercard</a:t>
            </a:r>
            <a:r>
              <a:rPr lang="fr-FR" sz="1600" dirty="0"/>
              <a:t> pour créer nos grilles, et surtout imaginer un modèle abstrait qui conviendrait à notre ruche (notamment sur la conception des embouts pour fixer la grille et la dimension des petits trous pour que les abeilles passent à travers).</a:t>
            </a:r>
          </a:p>
          <a:p>
            <a:pPr algn="just"/>
            <a:endParaRPr lang="fr-FR" sz="1800" dirty="0"/>
          </a:p>
        </p:txBody>
      </p:sp>
      <p:sp>
        <p:nvSpPr>
          <p:cNvPr id="5" name="Titre 1"/>
          <p:cNvSpPr>
            <a:spLocks noGrp="1"/>
          </p:cNvSpPr>
          <p:nvPr>
            <p:ph type="title"/>
          </p:nvPr>
        </p:nvSpPr>
        <p:spPr/>
        <p:txBody>
          <a:bodyPr/>
          <a:lstStyle/>
          <a:p>
            <a:r>
              <a:rPr lang="fr-FR" dirty="0"/>
              <a:t>III- Imprimante 3D et modélisation</a:t>
            </a:r>
            <a:endParaRPr lang="fr-FR" dirty="0"/>
          </a:p>
        </p:txBody>
      </p:sp>
      <p:pic>
        <p:nvPicPr>
          <p:cNvPr id="6" name="Image 5"/>
          <p:cNvPicPr>
            <a:picLocks noChangeAspect="1"/>
          </p:cNvPicPr>
          <p:nvPr/>
        </p:nvPicPr>
        <p:blipFill>
          <a:blip r:embed="rId2"/>
          <a:stretch>
            <a:fillRect/>
          </a:stretch>
        </p:blipFill>
        <p:spPr>
          <a:xfrm>
            <a:off x="8785514" y="3143633"/>
            <a:ext cx="1847850" cy="752475"/>
          </a:xfrm>
          <a:prstGeom prst="rect">
            <a:avLst/>
          </a:prstGeom>
        </p:spPr>
      </p:pic>
      <p:pic>
        <p:nvPicPr>
          <p:cNvPr id="7" name="Picture 4" descr="Grill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4162045"/>
            <a:ext cx="5020005" cy="216832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8" name="Picture 2" descr="https://lh5.googleusercontent.com/yAy4jskKUBEvNqWtKUCb3JPUHAh4vNaBbBmbcK3DWflq4BkuEyW1tXrzx5KdHAn6zKuR_YHg1vveJaEurcEHGuAqQhlqlUsi4DSdBWsUbIz1bZJ21UifHg0WABE7MuhtoHeYwp6U"/>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25579" y="4784437"/>
            <a:ext cx="3507785" cy="154593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8626193"/>
      </p:ext>
    </p:extLst>
  </p:cSld>
  <p:clrMapOvr>
    <a:masterClrMapping/>
  </p:clrMapOvr>
</p:sld>
</file>

<file path=ppt/theme/theme1.xml><?xml version="1.0" encoding="utf-8"?>
<a:theme xmlns:a="http://schemas.openxmlformats.org/drawingml/2006/main" name="Profondeur">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TM04033923[[fn=Profondeur]]</Template>
  <TotalTime>78</TotalTime>
  <Words>1441</Words>
  <Application>Microsoft Office PowerPoint</Application>
  <PresentationFormat>Grand écran</PresentationFormat>
  <Paragraphs>63</Paragraphs>
  <Slides>14</Slides>
  <Notes>0</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14</vt:i4>
      </vt:variant>
    </vt:vector>
  </HeadingPairs>
  <TitlesOfParts>
    <vt:vector size="17" baseType="lpstr">
      <vt:lpstr>Arial</vt:lpstr>
      <vt:lpstr>Corbel</vt:lpstr>
      <vt:lpstr>Profondeur</vt:lpstr>
      <vt:lpstr>      Makers’ Bootcamp Emlyon</vt:lpstr>
      <vt:lpstr>Introduction</vt:lpstr>
      <vt:lpstr>I- Illustrator &amp; Découpe laser Découverte</vt:lpstr>
      <vt:lpstr>I- Illustrator &amp; Découpe laser Découverte</vt:lpstr>
      <vt:lpstr>I- Illustrator &amp; Découpe laser Découverte</vt:lpstr>
      <vt:lpstr>II- Travaux manuels Construction des cadres: </vt:lpstr>
      <vt:lpstr>Présentation PowerPoint</vt:lpstr>
      <vt:lpstr>III- Imprimante 3D et modélisation</vt:lpstr>
      <vt:lpstr>III- Imprimante 3D et modélisation</vt:lpstr>
      <vt:lpstr>IV- CODING</vt:lpstr>
      <vt:lpstr>IV- CODING</vt:lpstr>
      <vt:lpstr>IV- CODING</vt:lpstr>
      <vt:lpstr>Présentation PowerPoint</vt:lpstr>
      <vt:lpstr>IV- CODING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Makers’ Bootcamp Emlyon</dc:title>
  <dc:creator>Adeline</dc:creator>
  <cp:lastModifiedBy>Adeline</cp:lastModifiedBy>
  <cp:revision>12</cp:revision>
  <dcterms:created xsi:type="dcterms:W3CDTF">2016-11-04T10:21:13Z</dcterms:created>
  <dcterms:modified xsi:type="dcterms:W3CDTF">2016-11-04T11:39:28Z</dcterms:modified>
</cp:coreProperties>
</file>

<file path=docProps/thumbnail.jpeg>
</file>